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0"/>
  </p:notesMasterIdLst>
  <p:sldIdLst>
    <p:sldId id="256" r:id="rId2"/>
    <p:sldId id="257" r:id="rId3"/>
    <p:sldId id="339" r:id="rId4"/>
    <p:sldId id="309" r:id="rId5"/>
    <p:sldId id="259" r:id="rId6"/>
    <p:sldId id="262" r:id="rId7"/>
    <p:sldId id="263" r:id="rId8"/>
    <p:sldId id="264" r:id="rId9"/>
    <p:sldId id="265" r:id="rId10"/>
    <p:sldId id="268" r:id="rId11"/>
    <p:sldId id="269" r:id="rId12"/>
    <p:sldId id="325" r:id="rId13"/>
    <p:sldId id="326" r:id="rId14"/>
    <p:sldId id="341" r:id="rId15"/>
    <p:sldId id="342" r:id="rId16"/>
    <p:sldId id="292" r:id="rId17"/>
    <p:sldId id="327" r:id="rId18"/>
    <p:sldId id="270" r:id="rId19"/>
    <p:sldId id="271" r:id="rId20"/>
    <p:sldId id="328" r:id="rId21"/>
    <p:sldId id="329" r:id="rId22"/>
    <p:sldId id="274" r:id="rId23"/>
    <p:sldId id="312" r:id="rId24"/>
    <p:sldId id="313" r:id="rId25"/>
    <p:sldId id="314" r:id="rId26"/>
    <p:sldId id="315" r:id="rId27"/>
    <p:sldId id="316" r:id="rId28"/>
    <p:sldId id="317" r:id="rId29"/>
    <p:sldId id="311" r:id="rId30"/>
    <p:sldId id="276" r:id="rId31"/>
    <p:sldId id="277" r:id="rId32"/>
    <p:sldId id="318" r:id="rId33"/>
    <p:sldId id="338" r:id="rId34"/>
    <p:sldId id="295" r:id="rId35"/>
    <p:sldId id="330" r:id="rId36"/>
    <p:sldId id="319" r:id="rId37"/>
    <p:sldId id="281" r:id="rId38"/>
    <p:sldId id="296" r:id="rId39"/>
    <p:sldId id="334" r:id="rId40"/>
    <p:sldId id="335" r:id="rId41"/>
    <p:sldId id="336" r:id="rId42"/>
    <p:sldId id="305" r:id="rId43"/>
    <p:sldId id="283" r:id="rId44"/>
    <p:sldId id="306" r:id="rId45"/>
    <p:sldId id="337" r:id="rId46"/>
    <p:sldId id="288" r:id="rId47"/>
    <p:sldId id="340" r:id="rId48"/>
    <p:sldId id="290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tent" id="{C508A3EB-36E8-4B35-8CB2-543EF207F42E}">
          <p14:sldIdLst>
            <p14:sldId id="256"/>
            <p14:sldId id="257"/>
            <p14:sldId id="339"/>
            <p14:sldId id="309"/>
            <p14:sldId id="259"/>
            <p14:sldId id="262"/>
            <p14:sldId id="263"/>
            <p14:sldId id="264"/>
            <p14:sldId id="265"/>
            <p14:sldId id="268"/>
            <p14:sldId id="269"/>
            <p14:sldId id="325"/>
            <p14:sldId id="326"/>
            <p14:sldId id="341"/>
            <p14:sldId id="342"/>
            <p14:sldId id="292"/>
            <p14:sldId id="327"/>
            <p14:sldId id="270"/>
            <p14:sldId id="271"/>
            <p14:sldId id="328"/>
            <p14:sldId id="329"/>
            <p14:sldId id="274"/>
            <p14:sldId id="312"/>
            <p14:sldId id="313"/>
            <p14:sldId id="314"/>
            <p14:sldId id="315"/>
            <p14:sldId id="316"/>
            <p14:sldId id="317"/>
            <p14:sldId id="311"/>
            <p14:sldId id="276"/>
            <p14:sldId id="277"/>
            <p14:sldId id="318"/>
            <p14:sldId id="338"/>
            <p14:sldId id="295"/>
            <p14:sldId id="330"/>
            <p14:sldId id="319"/>
            <p14:sldId id="281"/>
            <p14:sldId id="296"/>
            <p14:sldId id="334"/>
            <p14:sldId id="335"/>
            <p14:sldId id="336"/>
            <p14:sldId id="305"/>
            <p14:sldId id="283"/>
            <p14:sldId id="306"/>
            <p14:sldId id="337"/>
            <p14:sldId id="288"/>
            <p14:sldId id="340"/>
            <p14:sldId id="290"/>
          </p14:sldIdLst>
        </p14:section>
        <p14:section name="Templates" id="{3D90E667-392C-4C00-BF99-BBF0CD8E444A}">
          <p14:sldIdLst/>
        </p14:section>
        <p14:section name="Default Section" id="{1BF053F4-6E85-4908-9573-31369C204495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7896E7-CDC2-4DA8-813E-F2B74E97E40C}" v="5" dt="2017-08-29T00:17:01.545"/>
    <p1510:client id="{A9BAC22F-860F-423B-9D15-A2AFC1FFA24C}" v="3" dt="2017-08-29T15:05:26.2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278C7C-8708-4788-A489-D70E8BA4F8E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09E985-06A5-407E-9F7D-1E3DF54353B0}">
      <dgm:prSet phldrT="[Text]"/>
      <dgm:spPr/>
      <dgm:t>
        <a:bodyPr/>
        <a:lstStyle/>
        <a:p>
          <a:r>
            <a:rPr lang="en-US"/>
            <a:t>Setup</a:t>
          </a:r>
        </a:p>
      </dgm:t>
    </dgm:pt>
    <dgm:pt modelId="{42B3725B-3223-4918-AADD-18F9AB190955}" type="parTrans" cxnId="{FB70F85B-6FE2-4451-9079-3CA001B42C9E}">
      <dgm:prSet/>
      <dgm:spPr/>
      <dgm:t>
        <a:bodyPr/>
        <a:lstStyle/>
        <a:p>
          <a:endParaRPr lang="en-US"/>
        </a:p>
      </dgm:t>
    </dgm:pt>
    <dgm:pt modelId="{16FA2504-7922-4664-8165-309D02C0564E}" type="sibTrans" cxnId="{FB70F85B-6FE2-4451-9079-3CA001B42C9E}">
      <dgm:prSet/>
      <dgm:spPr/>
      <dgm:t>
        <a:bodyPr/>
        <a:lstStyle/>
        <a:p>
          <a:endParaRPr lang="en-US"/>
        </a:p>
      </dgm:t>
    </dgm:pt>
    <dgm:pt modelId="{92B14B58-D6FE-4932-94BF-EC87B335436D}">
      <dgm:prSet phldrT="[Text]"/>
      <dgm:spPr/>
      <dgm:t>
        <a:bodyPr/>
        <a:lstStyle/>
        <a:p>
          <a:r>
            <a:rPr lang="en-US"/>
            <a:t>Throw an exception if the input is null</a:t>
          </a:r>
        </a:p>
      </dgm:t>
    </dgm:pt>
    <dgm:pt modelId="{FBC42834-E99F-4E57-A2EA-8423C8CF0513}" type="parTrans" cxnId="{CF63A6EB-8F28-4A4D-BC00-7DB173ED076C}">
      <dgm:prSet/>
      <dgm:spPr/>
      <dgm:t>
        <a:bodyPr/>
        <a:lstStyle/>
        <a:p>
          <a:endParaRPr lang="en-US"/>
        </a:p>
      </dgm:t>
    </dgm:pt>
    <dgm:pt modelId="{2D31CEF4-02D8-4373-8E59-871E6031D2C8}" type="sibTrans" cxnId="{CF63A6EB-8F28-4A4D-BC00-7DB173ED076C}">
      <dgm:prSet/>
      <dgm:spPr/>
      <dgm:t>
        <a:bodyPr/>
        <a:lstStyle/>
        <a:p>
          <a:endParaRPr lang="en-US"/>
        </a:p>
      </dgm:t>
    </dgm:pt>
    <dgm:pt modelId="{AF12C27B-5FBC-4C54-89B5-3E9B236B7BBA}">
      <dgm:prSet phldrT="[Text]"/>
      <dgm:spPr/>
      <dgm:t>
        <a:bodyPr/>
        <a:lstStyle/>
        <a:p>
          <a:r>
            <a:rPr lang="en-US"/>
            <a:t>Walk fast and slow pointers</a:t>
          </a:r>
        </a:p>
      </dgm:t>
    </dgm:pt>
    <dgm:pt modelId="{C6DCB1D3-13A0-4E80-A920-36233A2A6F82}" type="parTrans" cxnId="{9662CFAA-9891-4B59-B66D-2F4AB04531FD}">
      <dgm:prSet/>
      <dgm:spPr/>
      <dgm:t>
        <a:bodyPr/>
        <a:lstStyle/>
        <a:p>
          <a:endParaRPr lang="en-US"/>
        </a:p>
      </dgm:t>
    </dgm:pt>
    <dgm:pt modelId="{9B2CC22D-7CAF-4339-AF7E-B5BE93515D7A}" type="sibTrans" cxnId="{9662CFAA-9891-4B59-B66D-2F4AB04531FD}">
      <dgm:prSet/>
      <dgm:spPr/>
      <dgm:t>
        <a:bodyPr/>
        <a:lstStyle/>
        <a:p>
          <a:endParaRPr lang="en-US"/>
        </a:p>
      </dgm:t>
    </dgm:pt>
    <dgm:pt modelId="{3ADAF2D3-358D-4B80-84C9-03F8FC23600D}">
      <dgm:prSet phldrT="[Text]"/>
      <dgm:spPr/>
      <dgm:t>
        <a:bodyPr/>
        <a:lstStyle/>
        <a:p>
          <a:r>
            <a:rPr lang="en-US"/>
            <a:t>Set slow equal to </a:t>
          </a:r>
          <a:r>
            <a:rPr lang="en-US" err="1"/>
            <a:t>slow.next</a:t>
          </a:r>
          <a:endParaRPr lang="en-US"/>
        </a:p>
      </dgm:t>
    </dgm:pt>
    <dgm:pt modelId="{4A617A37-A435-4D58-B54C-5ADF341EAF37}" type="parTrans" cxnId="{A797CCA1-F059-435C-A3A0-7FA08E8F4DA2}">
      <dgm:prSet/>
      <dgm:spPr/>
      <dgm:t>
        <a:bodyPr/>
        <a:lstStyle/>
        <a:p>
          <a:endParaRPr lang="en-US"/>
        </a:p>
      </dgm:t>
    </dgm:pt>
    <dgm:pt modelId="{FA4838BB-7D53-4C3B-83F5-162BD110557B}" type="sibTrans" cxnId="{A797CCA1-F059-435C-A3A0-7FA08E8F4DA2}">
      <dgm:prSet/>
      <dgm:spPr/>
      <dgm:t>
        <a:bodyPr/>
        <a:lstStyle/>
        <a:p>
          <a:endParaRPr lang="en-US"/>
        </a:p>
      </dgm:t>
    </dgm:pt>
    <dgm:pt modelId="{623A6382-9550-4C6E-90D2-D14F4B0E81EF}">
      <dgm:prSet phldrT="[Text]"/>
      <dgm:spPr/>
      <dgm:t>
        <a:bodyPr/>
        <a:lstStyle/>
        <a:p>
          <a:r>
            <a:rPr lang="en-US"/>
            <a:t>Set fast equal to </a:t>
          </a:r>
          <a:r>
            <a:rPr lang="en-US" err="1"/>
            <a:t>fast.next.next</a:t>
          </a:r>
          <a:endParaRPr lang="en-US"/>
        </a:p>
      </dgm:t>
    </dgm:pt>
    <dgm:pt modelId="{48E6B698-65FC-4C0F-AB15-8DBE3C249F69}" type="parTrans" cxnId="{FC2D8AE0-3E3F-485F-9F59-2212506CACCB}">
      <dgm:prSet/>
      <dgm:spPr/>
      <dgm:t>
        <a:bodyPr/>
        <a:lstStyle/>
        <a:p>
          <a:endParaRPr lang="en-US"/>
        </a:p>
      </dgm:t>
    </dgm:pt>
    <dgm:pt modelId="{84E0F2FA-225E-4BD0-AC60-CDEB49DE9080}" type="sibTrans" cxnId="{FC2D8AE0-3E3F-485F-9F59-2212506CACCB}">
      <dgm:prSet/>
      <dgm:spPr/>
      <dgm:t>
        <a:bodyPr/>
        <a:lstStyle/>
        <a:p>
          <a:endParaRPr lang="en-US"/>
        </a:p>
      </dgm:t>
    </dgm:pt>
    <dgm:pt modelId="{3B7C43CE-CB51-44B2-98D7-51774AC03165}">
      <dgm:prSet phldrT="[Text]"/>
      <dgm:spPr/>
      <dgm:t>
        <a:bodyPr/>
        <a:lstStyle/>
        <a:p>
          <a:r>
            <a:rPr lang="en-US"/>
            <a:t>Check if fast pointer is null</a:t>
          </a:r>
        </a:p>
      </dgm:t>
    </dgm:pt>
    <dgm:pt modelId="{C75310A2-F729-4AC5-AF2D-0AA6B26E9F2D}" type="parTrans" cxnId="{65E3053E-D93C-4462-81AD-B6CB3DFED813}">
      <dgm:prSet/>
      <dgm:spPr/>
      <dgm:t>
        <a:bodyPr/>
        <a:lstStyle/>
        <a:p>
          <a:endParaRPr lang="en-US"/>
        </a:p>
      </dgm:t>
    </dgm:pt>
    <dgm:pt modelId="{4B50F74E-D1E9-46BC-A70E-0069A33FE09F}" type="sibTrans" cxnId="{65E3053E-D93C-4462-81AD-B6CB3DFED813}">
      <dgm:prSet/>
      <dgm:spPr/>
      <dgm:t>
        <a:bodyPr/>
        <a:lstStyle/>
        <a:p>
          <a:endParaRPr lang="en-US"/>
        </a:p>
      </dgm:t>
    </dgm:pt>
    <dgm:pt modelId="{300C0B16-8E6A-4AB5-904D-4CB987672B66}">
      <dgm:prSet phldrT="[Text]"/>
      <dgm:spPr/>
      <dgm:t>
        <a:bodyPr/>
        <a:lstStyle/>
        <a:p>
          <a:r>
            <a:rPr lang="en-US"/>
            <a:t>If it is:</a:t>
          </a:r>
        </a:p>
      </dgm:t>
    </dgm:pt>
    <dgm:pt modelId="{EF574C71-956A-4485-BA4B-27978576E374}" type="parTrans" cxnId="{78543156-7889-43D1-98CC-BE663BB2EB2F}">
      <dgm:prSet/>
      <dgm:spPr/>
      <dgm:t>
        <a:bodyPr/>
        <a:lstStyle/>
        <a:p>
          <a:endParaRPr lang="en-US"/>
        </a:p>
      </dgm:t>
    </dgm:pt>
    <dgm:pt modelId="{73758196-3CFF-4F45-ADFC-4691691449E5}" type="sibTrans" cxnId="{78543156-7889-43D1-98CC-BE663BB2EB2F}">
      <dgm:prSet/>
      <dgm:spPr/>
      <dgm:t>
        <a:bodyPr/>
        <a:lstStyle/>
        <a:p>
          <a:endParaRPr lang="en-US"/>
        </a:p>
      </dgm:t>
    </dgm:pt>
    <dgm:pt modelId="{383209F8-15BE-469D-AF02-BB1E7E402E03}">
      <dgm:prSet phldrT="[Text]"/>
      <dgm:spPr/>
      <dgm:t>
        <a:bodyPr/>
        <a:lstStyle/>
        <a:p>
          <a:r>
            <a:rPr lang="en-US"/>
            <a:t>The list has an odd number of elements</a:t>
          </a:r>
        </a:p>
      </dgm:t>
    </dgm:pt>
    <dgm:pt modelId="{AC7882F7-5C68-4906-B8D9-C384507254D4}" type="parTrans" cxnId="{5D486B37-A579-4F87-9459-6219006AC98D}">
      <dgm:prSet/>
      <dgm:spPr/>
      <dgm:t>
        <a:bodyPr/>
        <a:lstStyle/>
        <a:p>
          <a:endParaRPr lang="en-US"/>
        </a:p>
      </dgm:t>
    </dgm:pt>
    <dgm:pt modelId="{495F40F3-FED5-4EE2-A717-41F5E089599F}" type="sibTrans" cxnId="{5D486B37-A579-4F87-9459-6219006AC98D}">
      <dgm:prSet/>
      <dgm:spPr/>
      <dgm:t>
        <a:bodyPr/>
        <a:lstStyle/>
        <a:p>
          <a:endParaRPr lang="en-US"/>
        </a:p>
      </dgm:t>
    </dgm:pt>
    <dgm:pt modelId="{597477D6-F9C0-4F6A-882A-DC276C9BBA92}">
      <dgm:prSet phldrT="[Text]"/>
      <dgm:spPr/>
      <dgm:t>
        <a:bodyPr/>
        <a:lstStyle/>
        <a:p>
          <a:r>
            <a:rPr lang="en-US"/>
            <a:t>Skip the middle element (pointed to by slow): slow = </a:t>
          </a:r>
          <a:r>
            <a:rPr lang="en-US" err="1"/>
            <a:t>slow.next</a:t>
          </a:r>
          <a:endParaRPr lang="en-US"/>
        </a:p>
      </dgm:t>
    </dgm:pt>
    <dgm:pt modelId="{BCD8EDA2-5DE8-4F41-B406-27D50A27D2D5}" type="parTrans" cxnId="{0EDBCD78-652F-445C-9C90-811A8FE51554}">
      <dgm:prSet/>
      <dgm:spPr/>
      <dgm:t>
        <a:bodyPr/>
        <a:lstStyle/>
        <a:p>
          <a:endParaRPr lang="en-US"/>
        </a:p>
      </dgm:t>
    </dgm:pt>
    <dgm:pt modelId="{B5F0B322-0CD1-4375-8B1F-7C027D3EB796}" type="sibTrans" cxnId="{0EDBCD78-652F-445C-9C90-811A8FE51554}">
      <dgm:prSet/>
      <dgm:spPr/>
      <dgm:t>
        <a:bodyPr/>
        <a:lstStyle/>
        <a:p>
          <a:endParaRPr lang="en-US"/>
        </a:p>
      </dgm:t>
    </dgm:pt>
    <dgm:pt modelId="{06EC6E06-E067-4787-A552-81FBE501D7F7}">
      <dgm:prSet phldrT="[Text]"/>
      <dgm:spPr/>
      <dgm:t>
        <a:bodyPr/>
        <a:lstStyle/>
        <a:p>
          <a:r>
            <a:rPr lang="en-US"/>
            <a:t>If slow reaches the end of the list…</a:t>
          </a:r>
        </a:p>
      </dgm:t>
    </dgm:pt>
    <dgm:pt modelId="{97EF38F4-D0D5-44AC-AE9F-72C61E3DE09C}" type="parTrans" cxnId="{BDC3A87A-5ABA-4409-99BB-11C7C337DC1F}">
      <dgm:prSet/>
      <dgm:spPr/>
      <dgm:t>
        <a:bodyPr/>
        <a:lstStyle/>
        <a:p>
          <a:endParaRPr lang="en-US"/>
        </a:p>
      </dgm:t>
    </dgm:pt>
    <dgm:pt modelId="{9D316393-0DBD-431A-AE32-B86E36ED3952}" type="sibTrans" cxnId="{BDC3A87A-5ABA-4409-99BB-11C7C337DC1F}">
      <dgm:prSet/>
      <dgm:spPr/>
      <dgm:t>
        <a:bodyPr/>
        <a:lstStyle/>
        <a:p>
          <a:endParaRPr lang="en-US"/>
        </a:p>
      </dgm:t>
    </dgm:pt>
    <dgm:pt modelId="{215B308E-225E-41E1-9D20-D6335748C360}">
      <dgm:prSet/>
      <dgm:spPr/>
      <dgm:t>
        <a:bodyPr/>
        <a:lstStyle/>
        <a:p>
          <a:r>
            <a:rPr lang="en-US"/>
            <a:t>Create and initialize the stack to hold the reversed first half of the string</a:t>
          </a:r>
        </a:p>
      </dgm:t>
    </dgm:pt>
    <dgm:pt modelId="{B648E74E-5F01-4877-AE83-8CBE2C232450}" type="parTrans" cxnId="{9DA57073-2606-4E3B-B3ED-5C2966FBCFD6}">
      <dgm:prSet/>
      <dgm:spPr/>
      <dgm:t>
        <a:bodyPr/>
        <a:lstStyle/>
        <a:p>
          <a:endParaRPr lang="en-US"/>
        </a:p>
      </dgm:t>
    </dgm:pt>
    <dgm:pt modelId="{AF5A7FCB-EAC3-4A1A-A05A-C0C4A3D00F24}" type="sibTrans" cxnId="{9DA57073-2606-4E3B-B3ED-5C2966FBCFD6}">
      <dgm:prSet/>
      <dgm:spPr/>
      <dgm:t>
        <a:bodyPr/>
        <a:lstStyle/>
        <a:p>
          <a:endParaRPr lang="en-US"/>
        </a:p>
      </dgm:t>
    </dgm:pt>
    <dgm:pt modelId="{00F5E254-D034-4718-81BD-270925FD6242}">
      <dgm:prSet/>
      <dgm:spPr/>
      <dgm:t>
        <a:bodyPr/>
        <a:lstStyle/>
        <a:p>
          <a:r>
            <a:rPr lang="en-US"/>
            <a:t>Create fast and slow pointers</a:t>
          </a:r>
        </a:p>
      </dgm:t>
    </dgm:pt>
    <dgm:pt modelId="{4E848170-6332-4225-81C6-8B138831C0F3}" type="parTrans" cxnId="{1B8C2E60-99BA-48B4-B008-9D7D97A43134}">
      <dgm:prSet/>
      <dgm:spPr/>
      <dgm:t>
        <a:bodyPr/>
        <a:lstStyle/>
        <a:p>
          <a:endParaRPr lang="en-US"/>
        </a:p>
      </dgm:t>
    </dgm:pt>
    <dgm:pt modelId="{D112B684-FBEF-406B-9DAE-DE845AE6DD75}" type="sibTrans" cxnId="{1B8C2E60-99BA-48B4-B008-9D7D97A43134}">
      <dgm:prSet/>
      <dgm:spPr/>
      <dgm:t>
        <a:bodyPr/>
        <a:lstStyle/>
        <a:p>
          <a:endParaRPr lang="en-US"/>
        </a:p>
      </dgm:t>
    </dgm:pt>
    <dgm:pt modelId="{1CFBFD7C-A762-4382-91D0-79B479A34D22}">
      <dgm:prSet phldrT="[Text]"/>
      <dgm:spPr/>
      <dgm:t>
        <a:bodyPr/>
        <a:lstStyle/>
        <a:p>
          <a:r>
            <a:rPr lang="en-US"/>
            <a:t>Until fast reaches the end of the list</a:t>
          </a:r>
        </a:p>
      </dgm:t>
    </dgm:pt>
    <dgm:pt modelId="{0A64340E-AC62-4689-AC3E-0D1E42712650}" type="parTrans" cxnId="{BEA9BE6C-A1CE-4B9E-8413-5FFAFBB7DFEA}">
      <dgm:prSet/>
      <dgm:spPr/>
      <dgm:t>
        <a:bodyPr/>
        <a:lstStyle/>
        <a:p>
          <a:endParaRPr lang="en-US"/>
        </a:p>
      </dgm:t>
    </dgm:pt>
    <dgm:pt modelId="{46712213-2501-42B5-BD47-079978B561E3}" type="sibTrans" cxnId="{BEA9BE6C-A1CE-4B9E-8413-5FFAFBB7DFEA}">
      <dgm:prSet/>
      <dgm:spPr/>
      <dgm:t>
        <a:bodyPr/>
        <a:lstStyle/>
        <a:p>
          <a:endParaRPr lang="en-US"/>
        </a:p>
      </dgm:t>
    </dgm:pt>
    <dgm:pt modelId="{CF51065D-D8F2-4457-B3D1-E00486719A06}">
      <dgm:prSet phldrT="[Text]"/>
      <dgm:spPr/>
      <dgm:t>
        <a:bodyPr/>
        <a:lstStyle/>
        <a:p>
          <a:r>
            <a:rPr lang="en-US"/>
            <a:t>Push </a:t>
          </a:r>
          <a:r>
            <a:rPr lang="en-US" err="1"/>
            <a:t>slow.val</a:t>
          </a:r>
          <a:r>
            <a:rPr lang="en-US"/>
            <a:t> onto the stack</a:t>
          </a:r>
        </a:p>
      </dgm:t>
    </dgm:pt>
    <dgm:pt modelId="{03182541-EF86-4C95-94CF-A53CF1BB2B96}" type="parTrans" cxnId="{1868070E-EB65-4379-A3A3-238B4F0FB8BA}">
      <dgm:prSet/>
      <dgm:spPr/>
      <dgm:t>
        <a:bodyPr/>
        <a:lstStyle/>
        <a:p>
          <a:endParaRPr lang="en-US"/>
        </a:p>
      </dgm:t>
    </dgm:pt>
    <dgm:pt modelId="{42213F4E-4652-4A55-A010-DA6F5ECF6514}" type="sibTrans" cxnId="{1868070E-EB65-4379-A3A3-238B4F0FB8BA}">
      <dgm:prSet/>
      <dgm:spPr/>
      <dgm:t>
        <a:bodyPr/>
        <a:lstStyle/>
        <a:p>
          <a:endParaRPr lang="en-US"/>
        </a:p>
      </dgm:t>
    </dgm:pt>
    <dgm:pt modelId="{874450EF-2D5C-40C5-A6E4-58EC93A8F3AF}">
      <dgm:prSet phldrT="[Text]"/>
      <dgm:spPr/>
      <dgm:t>
        <a:bodyPr/>
        <a:lstStyle/>
        <a:p>
          <a:r>
            <a:rPr lang="en-US"/>
            <a:t>Walk slow to the end of the list</a:t>
          </a:r>
        </a:p>
      </dgm:t>
    </dgm:pt>
    <dgm:pt modelId="{4CB64B46-3E17-45A5-AC05-F05FF386E40B}" type="parTrans" cxnId="{DCE59EB6-4BB7-4F35-810F-AB84E941384F}">
      <dgm:prSet/>
      <dgm:spPr/>
      <dgm:t>
        <a:bodyPr/>
        <a:lstStyle/>
        <a:p>
          <a:endParaRPr lang="en-US"/>
        </a:p>
      </dgm:t>
    </dgm:pt>
    <dgm:pt modelId="{AAADD429-D05C-4644-A89B-FC9BE7507EBE}" type="sibTrans" cxnId="{DCE59EB6-4BB7-4F35-810F-AB84E941384F}">
      <dgm:prSet/>
      <dgm:spPr/>
      <dgm:t>
        <a:bodyPr/>
        <a:lstStyle/>
        <a:p>
          <a:endParaRPr lang="en-US"/>
        </a:p>
      </dgm:t>
    </dgm:pt>
    <dgm:pt modelId="{B0E063B3-6D5F-4E6F-A8BE-2FA12C9C21B1}">
      <dgm:prSet phldrT="[Text]"/>
      <dgm:spPr/>
      <dgm:t>
        <a:bodyPr/>
        <a:lstStyle/>
        <a:p>
          <a:r>
            <a:rPr lang="en-US"/>
            <a:t>For each remaining node</a:t>
          </a:r>
        </a:p>
      </dgm:t>
    </dgm:pt>
    <dgm:pt modelId="{10F1AED3-E3F6-4C68-BA0D-9F42719354D3}" type="parTrans" cxnId="{6B3954A5-4271-431A-B38A-3C1BF76C28E8}">
      <dgm:prSet/>
      <dgm:spPr/>
      <dgm:t>
        <a:bodyPr/>
        <a:lstStyle/>
        <a:p>
          <a:endParaRPr lang="en-US"/>
        </a:p>
      </dgm:t>
    </dgm:pt>
    <dgm:pt modelId="{6EE6D1D9-2968-4BED-89F6-7207C8A5022D}" type="sibTrans" cxnId="{6B3954A5-4271-431A-B38A-3C1BF76C28E8}">
      <dgm:prSet/>
      <dgm:spPr/>
      <dgm:t>
        <a:bodyPr/>
        <a:lstStyle/>
        <a:p>
          <a:endParaRPr lang="en-US"/>
        </a:p>
      </dgm:t>
    </dgm:pt>
    <dgm:pt modelId="{7E56C259-EA8B-4B16-8225-2AA7FB285460}">
      <dgm:prSet phldrT="[Text]"/>
      <dgm:spPr/>
      <dgm:t>
        <a:bodyPr/>
        <a:lstStyle/>
        <a:p>
          <a:r>
            <a:rPr lang="en-US"/>
            <a:t>Pop from the stack</a:t>
          </a:r>
        </a:p>
      </dgm:t>
    </dgm:pt>
    <dgm:pt modelId="{EC3AB652-5E46-4C38-BED1-97F93E3FF56E}" type="parTrans" cxnId="{B03C4B48-338B-4D06-9019-90F09385702F}">
      <dgm:prSet/>
      <dgm:spPr/>
      <dgm:t>
        <a:bodyPr/>
        <a:lstStyle/>
        <a:p>
          <a:endParaRPr lang="en-US"/>
        </a:p>
      </dgm:t>
    </dgm:pt>
    <dgm:pt modelId="{59249F41-26C2-4EF4-A63B-347A82461C53}" type="sibTrans" cxnId="{B03C4B48-338B-4D06-9019-90F09385702F}">
      <dgm:prSet/>
      <dgm:spPr/>
      <dgm:t>
        <a:bodyPr/>
        <a:lstStyle/>
        <a:p>
          <a:endParaRPr lang="en-US"/>
        </a:p>
      </dgm:t>
    </dgm:pt>
    <dgm:pt modelId="{5CF85141-79E3-4FB8-BCA4-2F84BB835BB2}">
      <dgm:prSet phldrT="[Text]"/>
      <dgm:spPr/>
      <dgm:t>
        <a:bodyPr/>
        <a:lstStyle/>
        <a:p>
          <a:r>
            <a:rPr lang="en-US"/>
            <a:t>Compare this value with the data at </a:t>
          </a:r>
          <a:r>
            <a:rPr lang="en-US" err="1"/>
            <a:t>slow.val</a:t>
          </a:r>
          <a:endParaRPr lang="en-US"/>
        </a:p>
      </dgm:t>
    </dgm:pt>
    <dgm:pt modelId="{C164649D-FA7A-4426-BC26-EAFB79862371}" type="parTrans" cxnId="{D28FEF8F-3A29-4B2A-A50F-2F9F05B4AA72}">
      <dgm:prSet/>
      <dgm:spPr/>
      <dgm:t>
        <a:bodyPr/>
        <a:lstStyle/>
        <a:p>
          <a:endParaRPr lang="en-US"/>
        </a:p>
      </dgm:t>
    </dgm:pt>
    <dgm:pt modelId="{FE6F7897-69E6-478E-806B-340242BE9BE2}" type="sibTrans" cxnId="{D28FEF8F-3A29-4B2A-A50F-2F9F05B4AA72}">
      <dgm:prSet/>
      <dgm:spPr/>
      <dgm:t>
        <a:bodyPr/>
        <a:lstStyle/>
        <a:p>
          <a:endParaRPr lang="en-US"/>
        </a:p>
      </dgm:t>
    </dgm:pt>
    <dgm:pt modelId="{AC7E2780-872F-4D86-A36B-C97A07E293E8}">
      <dgm:prSet phldrT="[Text]"/>
      <dgm:spPr/>
      <dgm:t>
        <a:bodyPr/>
        <a:lstStyle/>
        <a:p>
          <a:r>
            <a:rPr lang="en-US"/>
            <a:t>If they’re different, return false</a:t>
          </a:r>
        </a:p>
      </dgm:t>
    </dgm:pt>
    <dgm:pt modelId="{09F8D9A8-B628-4ACF-B0B4-13D8D92BE712}" type="parTrans" cxnId="{C4B17999-F7FB-4E2F-BFC8-DB2E3605116B}">
      <dgm:prSet/>
      <dgm:spPr/>
      <dgm:t>
        <a:bodyPr/>
        <a:lstStyle/>
        <a:p>
          <a:endParaRPr lang="en-US"/>
        </a:p>
      </dgm:t>
    </dgm:pt>
    <dgm:pt modelId="{2C7749E4-D78C-478E-8331-7A91C12AE184}" type="sibTrans" cxnId="{C4B17999-F7FB-4E2F-BFC8-DB2E3605116B}">
      <dgm:prSet/>
      <dgm:spPr/>
      <dgm:t>
        <a:bodyPr/>
        <a:lstStyle/>
        <a:p>
          <a:endParaRPr lang="en-US"/>
        </a:p>
      </dgm:t>
    </dgm:pt>
    <dgm:pt modelId="{3C6B2700-D197-45B9-971B-E9C8DFB8E737}">
      <dgm:prSet phldrT="[Text]"/>
      <dgm:spPr/>
      <dgm:t>
        <a:bodyPr/>
        <a:lstStyle/>
        <a:p>
          <a:r>
            <a:rPr lang="en-US"/>
            <a:t>The linked list is a palindrome!</a:t>
          </a:r>
        </a:p>
      </dgm:t>
    </dgm:pt>
    <dgm:pt modelId="{0540708D-ABBA-4210-9CC1-34AD1A563AF7}" type="parTrans" cxnId="{90021F4A-8268-4C7A-BBD4-3D255D1202C2}">
      <dgm:prSet/>
      <dgm:spPr/>
      <dgm:t>
        <a:bodyPr/>
        <a:lstStyle/>
        <a:p>
          <a:endParaRPr lang="en-US"/>
        </a:p>
      </dgm:t>
    </dgm:pt>
    <dgm:pt modelId="{B21B8FA3-BE04-46D5-BB87-FA42B57575D2}" type="sibTrans" cxnId="{90021F4A-8268-4C7A-BBD4-3D255D1202C2}">
      <dgm:prSet/>
      <dgm:spPr/>
      <dgm:t>
        <a:bodyPr/>
        <a:lstStyle/>
        <a:p>
          <a:endParaRPr lang="en-US"/>
        </a:p>
      </dgm:t>
    </dgm:pt>
    <dgm:pt modelId="{A50494DF-9B89-4CE3-8642-4E50EA5BE33A}">
      <dgm:prSet phldrT="[Text]"/>
      <dgm:spPr/>
      <dgm:t>
        <a:bodyPr/>
        <a:lstStyle/>
        <a:p>
          <a:r>
            <a:rPr lang="en-US"/>
            <a:t>Return true</a:t>
          </a:r>
        </a:p>
      </dgm:t>
    </dgm:pt>
    <dgm:pt modelId="{05487B10-1AEC-4BB9-BD0D-4035D64C6854}" type="parTrans" cxnId="{A47CD18A-4E7B-4A43-B016-B405ADF8525D}">
      <dgm:prSet/>
      <dgm:spPr/>
      <dgm:t>
        <a:bodyPr/>
        <a:lstStyle/>
        <a:p>
          <a:endParaRPr lang="en-US"/>
        </a:p>
      </dgm:t>
    </dgm:pt>
    <dgm:pt modelId="{ABF352A7-AB32-4545-BEB7-1DE6C9EDBB7D}" type="sibTrans" cxnId="{A47CD18A-4E7B-4A43-B016-B405ADF8525D}">
      <dgm:prSet/>
      <dgm:spPr/>
      <dgm:t>
        <a:bodyPr/>
        <a:lstStyle/>
        <a:p>
          <a:endParaRPr lang="en-US"/>
        </a:p>
      </dgm:t>
    </dgm:pt>
    <dgm:pt modelId="{9D9C6E65-8E22-4BF5-9EE9-06F11A85D62D}" type="pres">
      <dgm:prSet presAssocID="{01278C7C-8708-4788-A489-D70E8BA4F8E1}" presName="linearFlow" presStyleCnt="0">
        <dgm:presLayoutVars>
          <dgm:dir/>
          <dgm:animLvl val="lvl"/>
          <dgm:resizeHandles val="exact"/>
        </dgm:presLayoutVars>
      </dgm:prSet>
      <dgm:spPr/>
    </dgm:pt>
    <dgm:pt modelId="{F284A5AE-A54B-4DCC-8344-9CD9DB8C5A03}" type="pres">
      <dgm:prSet presAssocID="{3309E985-06A5-407E-9F7D-1E3DF54353B0}" presName="composite" presStyleCnt="0"/>
      <dgm:spPr/>
    </dgm:pt>
    <dgm:pt modelId="{4EF04D77-9C81-4A80-8A63-11DDC219B6D5}" type="pres">
      <dgm:prSet presAssocID="{3309E985-06A5-407E-9F7D-1E3DF54353B0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C335934A-7DBC-4E7A-B3C3-961522DC172F}" type="pres">
      <dgm:prSet presAssocID="{3309E985-06A5-407E-9F7D-1E3DF54353B0}" presName="descendantText" presStyleLbl="alignAcc1" presStyleIdx="0" presStyleCnt="5">
        <dgm:presLayoutVars>
          <dgm:bulletEnabled val="1"/>
        </dgm:presLayoutVars>
      </dgm:prSet>
      <dgm:spPr/>
    </dgm:pt>
    <dgm:pt modelId="{EEC75BFD-05FF-4B28-A0D0-6854C6DB5E0F}" type="pres">
      <dgm:prSet presAssocID="{16FA2504-7922-4664-8165-309D02C0564E}" presName="sp" presStyleCnt="0"/>
      <dgm:spPr/>
    </dgm:pt>
    <dgm:pt modelId="{4599D19B-38EE-4AFB-A046-C566EBB10C9C}" type="pres">
      <dgm:prSet presAssocID="{AF12C27B-5FBC-4C54-89B5-3E9B236B7BBA}" presName="composite" presStyleCnt="0"/>
      <dgm:spPr/>
    </dgm:pt>
    <dgm:pt modelId="{1267CFB4-FD2F-43CF-874D-C54C72E43A5A}" type="pres">
      <dgm:prSet presAssocID="{AF12C27B-5FBC-4C54-89B5-3E9B236B7BBA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41D0367B-3788-41BE-AE76-3C62038BC063}" type="pres">
      <dgm:prSet presAssocID="{AF12C27B-5FBC-4C54-89B5-3E9B236B7BBA}" presName="descendantText" presStyleLbl="alignAcc1" presStyleIdx="1" presStyleCnt="5">
        <dgm:presLayoutVars>
          <dgm:bulletEnabled val="1"/>
        </dgm:presLayoutVars>
      </dgm:prSet>
      <dgm:spPr/>
    </dgm:pt>
    <dgm:pt modelId="{C603A770-171C-47D8-A81F-1FDE5F1DA830}" type="pres">
      <dgm:prSet presAssocID="{9B2CC22D-7CAF-4339-AF7E-B5BE93515D7A}" presName="sp" presStyleCnt="0"/>
      <dgm:spPr/>
    </dgm:pt>
    <dgm:pt modelId="{231B8005-80C9-4697-A773-8701F9E5EF51}" type="pres">
      <dgm:prSet presAssocID="{3B7C43CE-CB51-44B2-98D7-51774AC03165}" presName="composite" presStyleCnt="0"/>
      <dgm:spPr/>
    </dgm:pt>
    <dgm:pt modelId="{D8CAFB85-C7ED-4AEE-93FE-559A0B12EEDC}" type="pres">
      <dgm:prSet presAssocID="{3B7C43CE-CB51-44B2-98D7-51774AC03165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463BD76C-6DE7-457A-A3AC-B7A16979DDE3}" type="pres">
      <dgm:prSet presAssocID="{3B7C43CE-CB51-44B2-98D7-51774AC03165}" presName="descendantText" presStyleLbl="alignAcc1" presStyleIdx="2" presStyleCnt="5">
        <dgm:presLayoutVars>
          <dgm:bulletEnabled val="1"/>
        </dgm:presLayoutVars>
      </dgm:prSet>
      <dgm:spPr/>
    </dgm:pt>
    <dgm:pt modelId="{AD12C3FD-D8DA-41A0-8E7A-7F848DA8D89B}" type="pres">
      <dgm:prSet presAssocID="{4B50F74E-D1E9-46BC-A70E-0069A33FE09F}" presName="sp" presStyleCnt="0"/>
      <dgm:spPr/>
    </dgm:pt>
    <dgm:pt modelId="{599EDC9F-04E6-4BCA-9A15-5B5FAB2CA835}" type="pres">
      <dgm:prSet presAssocID="{874450EF-2D5C-40C5-A6E4-58EC93A8F3AF}" presName="composite" presStyleCnt="0"/>
      <dgm:spPr/>
    </dgm:pt>
    <dgm:pt modelId="{8DD4CD55-6973-478D-82BF-4C1C96A3268E}" type="pres">
      <dgm:prSet presAssocID="{874450EF-2D5C-40C5-A6E4-58EC93A8F3AF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AB5E6619-564E-4AC6-9A23-CCA756A87DA8}" type="pres">
      <dgm:prSet presAssocID="{874450EF-2D5C-40C5-A6E4-58EC93A8F3AF}" presName="descendantText" presStyleLbl="alignAcc1" presStyleIdx="3" presStyleCnt="5">
        <dgm:presLayoutVars>
          <dgm:bulletEnabled val="1"/>
        </dgm:presLayoutVars>
      </dgm:prSet>
      <dgm:spPr/>
    </dgm:pt>
    <dgm:pt modelId="{97C532E5-DB98-43A8-93E4-EF0122A34F81}" type="pres">
      <dgm:prSet presAssocID="{AAADD429-D05C-4644-A89B-FC9BE7507EBE}" presName="sp" presStyleCnt="0"/>
      <dgm:spPr/>
    </dgm:pt>
    <dgm:pt modelId="{30C652F3-3BDE-46C4-BFB1-1CEBE663BBE2}" type="pres">
      <dgm:prSet presAssocID="{06EC6E06-E067-4787-A552-81FBE501D7F7}" presName="composite" presStyleCnt="0"/>
      <dgm:spPr/>
    </dgm:pt>
    <dgm:pt modelId="{660E8D92-6C49-420F-B669-C2B66705B776}" type="pres">
      <dgm:prSet presAssocID="{06EC6E06-E067-4787-A552-81FBE501D7F7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EDA921CE-1E5E-427A-93D6-57E850AF7047}" type="pres">
      <dgm:prSet presAssocID="{06EC6E06-E067-4787-A552-81FBE501D7F7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1E90FC02-B287-4FFA-9EC8-B26051AFBF74}" type="presOf" srcId="{215B308E-225E-41E1-9D20-D6335748C360}" destId="{C335934A-7DBC-4E7A-B3C3-961522DC172F}" srcOrd="0" destOrd="1" presId="urn:microsoft.com/office/officeart/2005/8/layout/chevron2"/>
    <dgm:cxn modelId="{D0023D04-A1D4-44D0-A6F3-BA74B1D6CE8D}" type="presOf" srcId="{00F5E254-D034-4718-81BD-270925FD6242}" destId="{C335934A-7DBC-4E7A-B3C3-961522DC172F}" srcOrd="0" destOrd="2" presId="urn:microsoft.com/office/officeart/2005/8/layout/chevron2"/>
    <dgm:cxn modelId="{056B360D-B414-46B3-88AF-B54C5F0AE9F1}" type="presOf" srcId="{06EC6E06-E067-4787-A552-81FBE501D7F7}" destId="{660E8D92-6C49-420F-B669-C2B66705B776}" srcOrd="0" destOrd="0" presId="urn:microsoft.com/office/officeart/2005/8/layout/chevron2"/>
    <dgm:cxn modelId="{1868070E-EB65-4379-A3A3-238B4F0FB8BA}" srcId="{1CFBFD7C-A762-4382-91D0-79B479A34D22}" destId="{CF51065D-D8F2-4457-B3D1-E00486719A06}" srcOrd="0" destOrd="0" parTransId="{03182541-EF86-4C95-94CF-A53CF1BB2B96}" sibTransId="{42213F4E-4652-4A55-A010-DA6F5ECF6514}"/>
    <dgm:cxn modelId="{5A4BC816-94B2-4B00-A36E-D086CE5F076A}" type="presOf" srcId="{B0E063B3-6D5F-4E6F-A8BE-2FA12C9C21B1}" destId="{AB5E6619-564E-4AC6-9A23-CCA756A87DA8}" srcOrd="0" destOrd="0" presId="urn:microsoft.com/office/officeart/2005/8/layout/chevron2"/>
    <dgm:cxn modelId="{01E3EB29-E49C-41A9-AD75-B0798DD93CBD}" type="presOf" srcId="{AF12C27B-5FBC-4C54-89B5-3E9B236B7BBA}" destId="{1267CFB4-FD2F-43CF-874D-C54C72E43A5A}" srcOrd="0" destOrd="0" presId="urn:microsoft.com/office/officeart/2005/8/layout/chevron2"/>
    <dgm:cxn modelId="{420F0D2F-1733-4930-A2C1-5B1F3CBADE5D}" type="presOf" srcId="{623A6382-9550-4C6E-90D2-D14F4B0E81EF}" destId="{41D0367B-3788-41BE-AE76-3C62038BC063}" srcOrd="0" destOrd="3" presId="urn:microsoft.com/office/officeart/2005/8/layout/chevron2"/>
    <dgm:cxn modelId="{5D486B37-A579-4F87-9459-6219006AC98D}" srcId="{300C0B16-8E6A-4AB5-904D-4CB987672B66}" destId="{383209F8-15BE-469D-AF02-BB1E7E402E03}" srcOrd="0" destOrd="0" parTransId="{AC7882F7-5C68-4906-B8D9-C384507254D4}" sibTransId="{495F40F3-FED5-4EE2-A717-41F5E089599F}"/>
    <dgm:cxn modelId="{65E3053E-D93C-4462-81AD-B6CB3DFED813}" srcId="{01278C7C-8708-4788-A489-D70E8BA4F8E1}" destId="{3B7C43CE-CB51-44B2-98D7-51774AC03165}" srcOrd="2" destOrd="0" parTransId="{C75310A2-F729-4AC5-AF2D-0AA6B26E9F2D}" sibTransId="{4B50F74E-D1E9-46BC-A70E-0069A33FE09F}"/>
    <dgm:cxn modelId="{FB70F85B-6FE2-4451-9079-3CA001B42C9E}" srcId="{01278C7C-8708-4788-A489-D70E8BA4F8E1}" destId="{3309E985-06A5-407E-9F7D-1E3DF54353B0}" srcOrd="0" destOrd="0" parTransId="{42B3725B-3223-4918-AADD-18F9AB190955}" sibTransId="{16FA2504-7922-4664-8165-309D02C0564E}"/>
    <dgm:cxn modelId="{1B8C2E60-99BA-48B4-B008-9D7D97A43134}" srcId="{3309E985-06A5-407E-9F7D-1E3DF54353B0}" destId="{00F5E254-D034-4718-81BD-270925FD6242}" srcOrd="2" destOrd="0" parTransId="{4E848170-6332-4225-81C6-8B138831C0F3}" sibTransId="{D112B684-FBEF-406B-9DAE-DE845AE6DD75}"/>
    <dgm:cxn modelId="{3EE9B763-1428-445C-905D-32AD644C2373}" type="presOf" srcId="{383209F8-15BE-469D-AF02-BB1E7E402E03}" destId="{463BD76C-6DE7-457A-A3AC-B7A16979DDE3}" srcOrd="0" destOrd="1" presId="urn:microsoft.com/office/officeart/2005/8/layout/chevron2"/>
    <dgm:cxn modelId="{B03C4B48-338B-4D06-9019-90F09385702F}" srcId="{B0E063B3-6D5F-4E6F-A8BE-2FA12C9C21B1}" destId="{7E56C259-EA8B-4B16-8225-2AA7FB285460}" srcOrd="0" destOrd="0" parTransId="{EC3AB652-5E46-4C38-BED1-97F93E3FF56E}" sibTransId="{59249F41-26C2-4EF4-A63B-347A82461C53}"/>
    <dgm:cxn modelId="{90021F4A-8268-4C7A-BBD4-3D255D1202C2}" srcId="{06EC6E06-E067-4787-A552-81FBE501D7F7}" destId="{3C6B2700-D197-45B9-971B-E9C8DFB8E737}" srcOrd="0" destOrd="0" parTransId="{0540708D-ABBA-4210-9CC1-34AD1A563AF7}" sibTransId="{B21B8FA3-BE04-46D5-BB87-FA42B57575D2}"/>
    <dgm:cxn modelId="{21D0576C-48FC-4BF7-A14A-108179250010}" type="presOf" srcId="{3C6B2700-D197-45B9-971B-E9C8DFB8E737}" destId="{EDA921CE-1E5E-427A-93D6-57E850AF7047}" srcOrd="0" destOrd="0" presId="urn:microsoft.com/office/officeart/2005/8/layout/chevron2"/>
    <dgm:cxn modelId="{BEA9BE6C-A1CE-4B9E-8413-5FFAFBB7DFEA}" srcId="{AF12C27B-5FBC-4C54-89B5-3E9B236B7BBA}" destId="{1CFBFD7C-A762-4382-91D0-79B479A34D22}" srcOrd="0" destOrd="0" parTransId="{0A64340E-AC62-4689-AC3E-0D1E42712650}" sibTransId="{46712213-2501-42B5-BD47-079978B561E3}"/>
    <dgm:cxn modelId="{5EC01D4D-E0F2-4DA3-BB41-38BAA7272930}" type="presOf" srcId="{92B14B58-D6FE-4932-94BF-EC87B335436D}" destId="{C335934A-7DBC-4E7A-B3C3-961522DC172F}" srcOrd="0" destOrd="0" presId="urn:microsoft.com/office/officeart/2005/8/layout/chevron2"/>
    <dgm:cxn modelId="{9DA57073-2606-4E3B-B3ED-5C2966FBCFD6}" srcId="{3309E985-06A5-407E-9F7D-1E3DF54353B0}" destId="{215B308E-225E-41E1-9D20-D6335748C360}" srcOrd="1" destOrd="0" parTransId="{B648E74E-5F01-4877-AE83-8CBE2C232450}" sibTransId="{AF5A7FCB-EAC3-4A1A-A05A-C0C4A3D00F24}"/>
    <dgm:cxn modelId="{78543156-7889-43D1-98CC-BE663BB2EB2F}" srcId="{3B7C43CE-CB51-44B2-98D7-51774AC03165}" destId="{300C0B16-8E6A-4AB5-904D-4CB987672B66}" srcOrd="0" destOrd="0" parTransId="{EF574C71-956A-4485-BA4B-27978576E374}" sibTransId="{73758196-3CFF-4F45-ADFC-4691691449E5}"/>
    <dgm:cxn modelId="{D235BD56-8EC4-40BD-971E-289B679943AC}" type="presOf" srcId="{300C0B16-8E6A-4AB5-904D-4CB987672B66}" destId="{463BD76C-6DE7-457A-A3AC-B7A16979DDE3}" srcOrd="0" destOrd="0" presId="urn:microsoft.com/office/officeart/2005/8/layout/chevron2"/>
    <dgm:cxn modelId="{0EDBCD78-652F-445C-9C90-811A8FE51554}" srcId="{300C0B16-8E6A-4AB5-904D-4CB987672B66}" destId="{597477D6-F9C0-4F6A-882A-DC276C9BBA92}" srcOrd="1" destOrd="0" parTransId="{BCD8EDA2-5DE8-4F41-B406-27D50A27D2D5}" sibTransId="{B5F0B322-0CD1-4375-8B1F-7C027D3EB796}"/>
    <dgm:cxn modelId="{BDC3A87A-5ABA-4409-99BB-11C7C337DC1F}" srcId="{01278C7C-8708-4788-A489-D70E8BA4F8E1}" destId="{06EC6E06-E067-4787-A552-81FBE501D7F7}" srcOrd="4" destOrd="0" parTransId="{97EF38F4-D0D5-44AC-AE9F-72C61E3DE09C}" sibTransId="{9D316393-0DBD-431A-AE32-B86E36ED3952}"/>
    <dgm:cxn modelId="{A47CD18A-4E7B-4A43-B016-B405ADF8525D}" srcId="{06EC6E06-E067-4787-A552-81FBE501D7F7}" destId="{A50494DF-9B89-4CE3-8642-4E50EA5BE33A}" srcOrd="1" destOrd="0" parTransId="{05487B10-1AEC-4BB9-BD0D-4035D64C6854}" sibTransId="{ABF352A7-AB32-4545-BEB7-1DE6C9EDBB7D}"/>
    <dgm:cxn modelId="{D28FEF8F-3A29-4B2A-A50F-2F9F05B4AA72}" srcId="{B0E063B3-6D5F-4E6F-A8BE-2FA12C9C21B1}" destId="{5CF85141-79E3-4FB8-BCA4-2F84BB835BB2}" srcOrd="1" destOrd="0" parTransId="{C164649D-FA7A-4426-BC26-EAFB79862371}" sibTransId="{FE6F7897-69E6-478E-806B-340242BE9BE2}"/>
    <dgm:cxn modelId="{5FF9D792-E22C-4B41-B3BE-0AF060503F68}" type="presOf" srcId="{3B7C43CE-CB51-44B2-98D7-51774AC03165}" destId="{D8CAFB85-C7ED-4AEE-93FE-559A0B12EEDC}" srcOrd="0" destOrd="0" presId="urn:microsoft.com/office/officeart/2005/8/layout/chevron2"/>
    <dgm:cxn modelId="{C4B17999-F7FB-4E2F-BFC8-DB2E3605116B}" srcId="{5CF85141-79E3-4FB8-BCA4-2F84BB835BB2}" destId="{AC7E2780-872F-4D86-A36B-C97A07E293E8}" srcOrd="0" destOrd="0" parTransId="{09F8D9A8-B628-4ACF-B0B4-13D8D92BE712}" sibTransId="{2C7749E4-D78C-478E-8331-7A91C12AE184}"/>
    <dgm:cxn modelId="{A797CCA1-F059-435C-A3A0-7FA08E8F4DA2}" srcId="{1CFBFD7C-A762-4382-91D0-79B479A34D22}" destId="{3ADAF2D3-358D-4B80-84C9-03F8FC23600D}" srcOrd="1" destOrd="0" parTransId="{4A617A37-A435-4D58-B54C-5ADF341EAF37}" sibTransId="{FA4838BB-7D53-4C3B-83F5-162BD110557B}"/>
    <dgm:cxn modelId="{DE8BFEA1-83BF-486D-AC7A-3739982F8DE6}" type="presOf" srcId="{5CF85141-79E3-4FB8-BCA4-2F84BB835BB2}" destId="{AB5E6619-564E-4AC6-9A23-CCA756A87DA8}" srcOrd="0" destOrd="2" presId="urn:microsoft.com/office/officeart/2005/8/layout/chevron2"/>
    <dgm:cxn modelId="{92110BA3-CEAF-49B4-BB5F-399AE791012F}" type="presOf" srcId="{AC7E2780-872F-4D86-A36B-C97A07E293E8}" destId="{AB5E6619-564E-4AC6-9A23-CCA756A87DA8}" srcOrd="0" destOrd="3" presId="urn:microsoft.com/office/officeart/2005/8/layout/chevron2"/>
    <dgm:cxn modelId="{6B3954A5-4271-431A-B38A-3C1BF76C28E8}" srcId="{874450EF-2D5C-40C5-A6E4-58EC93A8F3AF}" destId="{B0E063B3-6D5F-4E6F-A8BE-2FA12C9C21B1}" srcOrd="0" destOrd="0" parTransId="{10F1AED3-E3F6-4C68-BA0D-9F42719354D3}" sibTransId="{6EE6D1D9-2968-4BED-89F6-7207C8A5022D}"/>
    <dgm:cxn modelId="{9662CFAA-9891-4B59-B66D-2F4AB04531FD}" srcId="{01278C7C-8708-4788-A489-D70E8BA4F8E1}" destId="{AF12C27B-5FBC-4C54-89B5-3E9B236B7BBA}" srcOrd="1" destOrd="0" parTransId="{C6DCB1D3-13A0-4E80-A920-36233A2A6F82}" sibTransId="{9B2CC22D-7CAF-4339-AF7E-B5BE93515D7A}"/>
    <dgm:cxn modelId="{6159DCAB-6D6F-4841-A89E-FE36B512BEF3}" type="presOf" srcId="{7E56C259-EA8B-4B16-8225-2AA7FB285460}" destId="{AB5E6619-564E-4AC6-9A23-CCA756A87DA8}" srcOrd="0" destOrd="1" presId="urn:microsoft.com/office/officeart/2005/8/layout/chevron2"/>
    <dgm:cxn modelId="{DCE59EB6-4BB7-4F35-810F-AB84E941384F}" srcId="{01278C7C-8708-4788-A489-D70E8BA4F8E1}" destId="{874450EF-2D5C-40C5-A6E4-58EC93A8F3AF}" srcOrd="3" destOrd="0" parTransId="{4CB64B46-3E17-45A5-AC05-F05FF386E40B}" sibTransId="{AAADD429-D05C-4644-A89B-FC9BE7507EBE}"/>
    <dgm:cxn modelId="{5E8396BC-8365-4B77-9D1C-8F385AC0517B}" type="presOf" srcId="{A50494DF-9B89-4CE3-8642-4E50EA5BE33A}" destId="{EDA921CE-1E5E-427A-93D6-57E850AF7047}" srcOrd="0" destOrd="1" presId="urn:microsoft.com/office/officeart/2005/8/layout/chevron2"/>
    <dgm:cxn modelId="{FAD5CAC1-E8E4-42F0-80F3-F98404621255}" type="presOf" srcId="{01278C7C-8708-4788-A489-D70E8BA4F8E1}" destId="{9D9C6E65-8E22-4BF5-9EE9-06F11A85D62D}" srcOrd="0" destOrd="0" presId="urn:microsoft.com/office/officeart/2005/8/layout/chevron2"/>
    <dgm:cxn modelId="{93302FC8-42E1-4EAC-8C04-3F98BF4DFCEF}" type="presOf" srcId="{597477D6-F9C0-4F6A-882A-DC276C9BBA92}" destId="{463BD76C-6DE7-457A-A3AC-B7A16979DDE3}" srcOrd="0" destOrd="2" presId="urn:microsoft.com/office/officeart/2005/8/layout/chevron2"/>
    <dgm:cxn modelId="{9FE532D0-381C-4170-A8C6-22E96B1CCC3A}" type="presOf" srcId="{3ADAF2D3-358D-4B80-84C9-03F8FC23600D}" destId="{41D0367B-3788-41BE-AE76-3C62038BC063}" srcOrd="0" destOrd="2" presId="urn:microsoft.com/office/officeart/2005/8/layout/chevron2"/>
    <dgm:cxn modelId="{EDDF4BD6-705C-4107-82C2-CF79FEDBA01B}" type="presOf" srcId="{CF51065D-D8F2-4457-B3D1-E00486719A06}" destId="{41D0367B-3788-41BE-AE76-3C62038BC063}" srcOrd="0" destOrd="1" presId="urn:microsoft.com/office/officeart/2005/8/layout/chevron2"/>
    <dgm:cxn modelId="{FC2D8AE0-3E3F-485F-9F59-2212506CACCB}" srcId="{1CFBFD7C-A762-4382-91D0-79B479A34D22}" destId="{623A6382-9550-4C6E-90D2-D14F4B0E81EF}" srcOrd="2" destOrd="0" parTransId="{48E6B698-65FC-4C0F-AB15-8DBE3C249F69}" sibTransId="{84E0F2FA-225E-4BD0-AC60-CDEB49DE9080}"/>
    <dgm:cxn modelId="{46DE66EB-00A3-4180-872B-86927F4001C5}" type="presOf" srcId="{874450EF-2D5C-40C5-A6E4-58EC93A8F3AF}" destId="{8DD4CD55-6973-478D-82BF-4C1C96A3268E}" srcOrd="0" destOrd="0" presId="urn:microsoft.com/office/officeart/2005/8/layout/chevron2"/>
    <dgm:cxn modelId="{CF63A6EB-8F28-4A4D-BC00-7DB173ED076C}" srcId="{3309E985-06A5-407E-9F7D-1E3DF54353B0}" destId="{92B14B58-D6FE-4932-94BF-EC87B335436D}" srcOrd="0" destOrd="0" parTransId="{FBC42834-E99F-4E57-A2EA-8423C8CF0513}" sibTransId="{2D31CEF4-02D8-4373-8E59-871E6031D2C8}"/>
    <dgm:cxn modelId="{952238F2-53B4-4E21-AFFC-12C3ECC1E75A}" type="presOf" srcId="{3309E985-06A5-407E-9F7D-1E3DF54353B0}" destId="{4EF04D77-9C81-4A80-8A63-11DDC219B6D5}" srcOrd="0" destOrd="0" presId="urn:microsoft.com/office/officeart/2005/8/layout/chevron2"/>
    <dgm:cxn modelId="{FB4AE6FD-740C-47BF-8179-06BF352163D9}" type="presOf" srcId="{1CFBFD7C-A762-4382-91D0-79B479A34D22}" destId="{41D0367B-3788-41BE-AE76-3C62038BC063}" srcOrd="0" destOrd="0" presId="urn:microsoft.com/office/officeart/2005/8/layout/chevron2"/>
    <dgm:cxn modelId="{E60BAA52-AC89-48F1-A434-EFA6202189A3}" type="presParOf" srcId="{9D9C6E65-8E22-4BF5-9EE9-06F11A85D62D}" destId="{F284A5AE-A54B-4DCC-8344-9CD9DB8C5A03}" srcOrd="0" destOrd="0" presId="urn:microsoft.com/office/officeart/2005/8/layout/chevron2"/>
    <dgm:cxn modelId="{389CD67E-1CBF-47A5-8288-BBA9BECB8283}" type="presParOf" srcId="{F284A5AE-A54B-4DCC-8344-9CD9DB8C5A03}" destId="{4EF04D77-9C81-4A80-8A63-11DDC219B6D5}" srcOrd="0" destOrd="0" presId="urn:microsoft.com/office/officeart/2005/8/layout/chevron2"/>
    <dgm:cxn modelId="{94AC3CA3-93FC-4A98-8AA8-0B67065741EB}" type="presParOf" srcId="{F284A5AE-A54B-4DCC-8344-9CD9DB8C5A03}" destId="{C335934A-7DBC-4E7A-B3C3-961522DC172F}" srcOrd="1" destOrd="0" presId="urn:microsoft.com/office/officeart/2005/8/layout/chevron2"/>
    <dgm:cxn modelId="{D0166138-F742-41FD-9B0C-A99781311E60}" type="presParOf" srcId="{9D9C6E65-8E22-4BF5-9EE9-06F11A85D62D}" destId="{EEC75BFD-05FF-4B28-A0D0-6854C6DB5E0F}" srcOrd="1" destOrd="0" presId="urn:microsoft.com/office/officeart/2005/8/layout/chevron2"/>
    <dgm:cxn modelId="{72F05ED0-980A-438A-BB82-58FF778F51D8}" type="presParOf" srcId="{9D9C6E65-8E22-4BF5-9EE9-06F11A85D62D}" destId="{4599D19B-38EE-4AFB-A046-C566EBB10C9C}" srcOrd="2" destOrd="0" presId="urn:microsoft.com/office/officeart/2005/8/layout/chevron2"/>
    <dgm:cxn modelId="{DC7E7016-A44C-44AC-8B4B-160A27363BEE}" type="presParOf" srcId="{4599D19B-38EE-4AFB-A046-C566EBB10C9C}" destId="{1267CFB4-FD2F-43CF-874D-C54C72E43A5A}" srcOrd="0" destOrd="0" presId="urn:microsoft.com/office/officeart/2005/8/layout/chevron2"/>
    <dgm:cxn modelId="{7764B39D-8694-4C38-B5D8-A66AC891CFB9}" type="presParOf" srcId="{4599D19B-38EE-4AFB-A046-C566EBB10C9C}" destId="{41D0367B-3788-41BE-AE76-3C62038BC063}" srcOrd="1" destOrd="0" presId="urn:microsoft.com/office/officeart/2005/8/layout/chevron2"/>
    <dgm:cxn modelId="{3357AE7D-6166-4FC2-A7CD-E3083C4044E7}" type="presParOf" srcId="{9D9C6E65-8E22-4BF5-9EE9-06F11A85D62D}" destId="{C603A770-171C-47D8-A81F-1FDE5F1DA830}" srcOrd="3" destOrd="0" presId="urn:microsoft.com/office/officeart/2005/8/layout/chevron2"/>
    <dgm:cxn modelId="{9ED4F64E-DDC3-429E-84E3-A0CEC4F43537}" type="presParOf" srcId="{9D9C6E65-8E22-4BF5-9EE9-06F11A85D62D}" destId="{231B8005-80C9-4697-A773-8701F9E5EF51}" srcOrd="4" destOrd="0" presId="urn:microsoft.com/office/officeart/2005/8/layout/chevron2"/>
    <dgm:cxn modelId="{7C2131A0-1816-476A-A48D-6738EDDBA5F9}" type="presParOf" srcId="{231B8005-80C9-4697-A773-8701F9E5EF51}" destId="{D8CAFB85-C7ED-4AEE-93FE-559A0B12EEDC}" srcOrd="0" destOrd="0" presId="urn:microsoft.com/office/officeart/2005/8/layout/chevron2"/>
    <dgm:cxn modelId="{EFCF4F15-8998-439F-A803-9ADA90D82E0D}" type="presParOf" srcId="{231B8005-80C9-4697-A773-8701F9E5EF51}" destId="{463BD76C-6DE7-457A-A3AC-B7A16979DDE3}" srcOrd="1" destOrd="0" presId="urn:microsoft.com/office/officeart/2005/8/layout/chevron2"/>
    <dgm:cxn modelId="{93377D27-0E4C-42FE-AACE-395A879A520E}" type="presParOf" srcId="{9D9C6E65-8E22-4BF5-9EE9-06F11A85D62D}" destId="{AD12C3FD-D8DA-41A0-8E7A-7F848DA8D89B}" srcOrd="5" destOrd="0" presId="urn:microsoft.com/office/officeart/2005/8/layout/chevron2"/>
    <dgm:cxn modelId="{6ABB3B84-602B-4031-85FC-9090FF63BBDD}" type="presParOf" srcId="{9D9C6E65-8E22-4BF5-9EE9-06F11A85D62D}" destId="{599EDC9F-04E6-4BCA-9A15-5B5FAB2CA835}" srcOrd="6" destOrd="0" presId="urn:microsoft.com/office/officeart/2005/8/layout/chevron2"/>
    <dgm:cxn modelId="{E2B89C74-CCA5-49D5-8F5B-99F5886453D6}" type="presParOf" srcId="{599EDC9F-04E6-4BCA-9A15-5B5FAB2CA835}" destId="{8DD4CD55-6973-478D-82BF-4C1C96A3268E}" srcOrd="0" destOrd="0" presId="urn:microsoft.com/office/officeart/2005/8/layout/chevron2"/>
    <dgm:cxn modelId="{EEADA5E6-AEF4-4300-9D1B-5B32B7612F21}" type="presParOf" srcId="{599EDC9F-04E6-4BCA-9A15-5B5FAB2CA835}" destId="{AB5E6619-564E-4AC6-9A23-CCA756A87DA8}" srcOrd="1" destOrd="0" presId="urn:microsoft.com/office/officeart/2005/8/layout/chevron2"/>
    <dgm:cxn modelId="{FF84E5D5-822C-4E00-94BA-01C0F4E2F703}" type="presParOf" srcId="{9D9C6E65-8E22-4BF5-9EE9-06F11A85D62D}" destId="{97C532E5-DB98-43A8-93E4-EF0122A34F81}" srcOrd="7" destOrd="0" presId="urn:microsoft.com/office/officeart/2005/8/layout/chevron2"/>
    <dgm:cxn modelId="{A576D84E-075A-4293-94E2-C25F9442B324}" type="presParOf" srcId="{9D9C6E65-8E22-4BF5-9EE9-06F11A85D62D}" destId="{30C652F3-3BDE-46C4-BFB1-1CEBE663BBE2}" srcOrd="8" destOrd="0" presId="urn:microsoft.com/office/officeart/2005/8/layout/chevron2"/>
    <dgm:cxn modelId="{C980574B-8F43-423D-ADDE-14CCDFFB4BCC}" type="presParOf" srcId="{30C652F3-3BDE-46C4-BFB1-1CEBE663BBE2}" destId="{660E8D92-6C49-420F-B669-C2B66705B776}" srcOrd="0" destOrd="0" presId="urn:microsoft.com/office/officeart/2005/8/layout/chevron2"/>
    <dgm:cxn modelId="{B1C6E7DA-B51F-422B-B05F-9B62F6004591}" type="presParOf" srcId="{30C652F3-3BDE-46C4-BFB1-1CEBE663BBE2}" destId="{EDA921CE-1E5E-427A-93D6-57E850AF704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278C7C-8708-4788-A489-D70E8BA4F8E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09E985-06A5-407E-9F7D-1E3DF54353B0}">
      <dgm:prSet phldrT="[Text]"/>
      <dgm:spPr/>
      <dgm:t>
        <a:bodyPr/>
        <a:lstStyle/>
        <a:p>
          <a:r>
            <a:rPr lang="en-US"/>
            <a:t>Setup</a:t>
          </a:r>
        </a:p>
      </dgm:t>
    </dgm:pt>
    <dgm:pt modelId="{42B3725B-3223-4918-AADD-18F9AB190955}" type="parTrans" cxnId="{FB70F85B-6FE2-4451-9079-3CA001B42C9E}">
      <dgm:prSet/>
      <dgm:spPr/>
      <dgm:t>
        <a:bodyPr/>
        <a:lstStyle/>
        <a:p>
          <a:endParaRPr lang="en-US"/>
        </a:p>
      </dgm:t>
    </dgm:pt>
    <dgm:pt modelId="{16FA2504-7922-4664-8165-309D02C0564E}" type="sibTrans" cxnId="{FB70F85B-6FE2-4451-9079-3CA001B42C9E}">
      <dgm:prSet/>
      <dgm:spPr/>
      <dgm:t>
        <a:bodyPr/>
        <a:lstStyle/>
        <a:p>
          <a:endParaRPr lang="en-US"/>
        </a:p>
      </dgm:t>
    </dgm:pt>
    <dgm:pt modelId="{92B14B58-D6FE-4932-94BF-EC87B335436D}">
      <dgm:prSet phldrT="[Text]"/>
      <dgm:spPr/>
      <dgm:t>
        <a:bodyPr/>
        <a:lstStyle/>
        <a:p>
          <a:r>
            <a:rPr lang="en-US"/>
            <a:t>If the root is null, throw an exception</a:t>
          </a:r>
        </a:p>
      </dgm:t>
    </dgm:pt>
    <dgm:pt modelId="{FBC42834-E99F-4E57-A2EA-8423C8CF0513}" type="parTrans" cxnId="{CF63A6EB-8F28-4A4D-BC00-7DB173ED076C}">
      <dgm:prSet/>
      <dgm:spPr/>
      <dgm:t>
        <a:bodyPr/>
        <a:lstStyle/>
        <a:p>
          <a:endParaRPr lang="en-US"/>
        </a:p>
      </dgm:t>
    </dgm:pt>
    <dgm:pt modelId="{2D31CEF4-02D8-4373-8E59-871E6031D2C8}" type="sibTrans" cxnId="{CF63A6EB-8F28-4A4D-BC00-7DB173ED076C}">
      <dgm:prSet/>
      <dgm:spPr/>
      <dgm:t>
        <a:bodyPr/>
        <a:lstStyle/>
        <a:p>
          <a:endParaRPr lang="en-US"/>
        </a:p>
      </dgm:t>
    </dgm:pt>
    <dgm:pt modelId="{3B58C465-CB8F-464B-92CD-4B4D8F75D821}">
      <dgm:prSet phldrT="[Text]"/>
      <dgm:spPr/>
      <dgm:t>
        <a:bodyPr/>
        <a:lstStyle/>
        <a:p>
          <a:r>
            <a:rPr lang="en-US"/>
            <a:t>Return </a:t>
          </a:r>
          <a:r>
            <a:rPr lang="en-US" err="1"/>
            <a:t>boolean</a:t>
          </a:r>
          <a:r>
            <a:rPr lang="en-US"/>
            <a:t> answer</a:t>
          </a:r>
        </a:p>
      </dgm:t>
    </dgm:pt>
    <dgm:pt modelId="{6ADDCFC8-88E4-4E73-9F94-FBD4AEB1AA6C}" type="parTrans" cxnId="{F7973569-7050-45AB-8D12-D250747DD046}">
      <dgm:prSet/>
      <dgm:spPr/>
      <dgm:t>
        <a:bodyPr/>
        <a:lstStyle/>
        <a:p>
          <a:endParaRPr lang="en-US"/>
        </a:p>
      </dgm:t>
    </dgm:pt>
    <dgm:pt modelId="{2D3AF240-6790-4327-B66A-B433B65940D6}" type="sibTrans" cxnId="{F7973569-7050-45AB-8D12-D250747DD046}">
      <dgm:prSet/>
      <dgm:spPr/>
      <dgm:t>
        <a:bodyPr/>
        <a:lstStyle/>
        <a:p>
          <a:endParaRPr lang="en-US"/>
        </a:p>
      </dgm:t>
    </dgm:pt>
    <dgm:pt modelId="{19FFACF1-1D5A-4131-BE3C-48D8929E5298}">
      <dgm:prSet/>
      <dgm:spPr/>
      <dgm:t>
        <a:bodyPr/>
        <a:lstStyle/>
        <a:p>
          <a:r>
            <a:rPr lang="en-US"/>
            <a:t>Recursive function</a:t>
          </a:r>
        </a:p>
      </dgm:t>
    </dgm:pt>
    <dgm:pt modelId="{827B640E-CA2C-4EC3-8DC8-236CA60508BA}" type="parTrans" cxnId="{37D23D8F-A8E5-4B0C-9BA6-EDAC28CC36AD}">
      <dgm:prSet/>
      <dgm:spPr/>
      <dgm:t>
        <a:bodyPr/>
        <a:lstStyle/>
        <a:p>
          <a:endParaRPr lang="en-US"/>
        </a:p>
      </dgm:t>
    </dgm:pt>
    <dgm:pt modelId="{6A557F55-D66E-4592-9FEF-39407FC264C5}" type="sibTrans" cxnId="{37D23D8F-A8E5-4B0C-9BA6-EDAC28CC36AD}">
      <dgm:prSet/>
      <dgm:spPr/>
      <dgm:t>
        <a:bodyPr/>
        <a:lstStyle/>
        <a:p>
          <a:endParaRPr lang="en-US"/>
        </a:p>
      </dgm:t>
    </dgm:pt>
    <dgm:pt modelId="{3ADAF2D3-358D-4B80-84C9-03F8FC23600D}">
      <dgm:prSet phldrT="[Text]"/>
      <dgm:spPr/>
      <dgm:t>
        <a:bodyPr/>
        <a:lstStyle/>
        <a:p>
          <a:r>
            <a:rPr lang="en-US"/>
            <a:t>Check the height of the left subtree, if it’s equal to </a:t>
          </a:r>
          <a:r>
            <a:rPr lang="en-US" err="1"/>
            <a:t>Integer.MIN_VALUE</a:t>
          </a:r>
          <a:r>
            <a:rPr lang="en-US"/>
            <a:t>, return </a:t>
          </a:r>
          <a:r>
            <a:rPr lang="en-US" err="1"/>
            <a:t>Integer.MIN_VALUE</a:t>
          </a:r>
          <a:endParaRPr lang="en-US"/>
        </a:p>
      </dgm:t>
    </dgm:pt>
    <dgm:pt modelId="{4A617A37-A435-4D58-B54C-5ADF341EAF37}" type="parTrans" cxnId="{A797CCA1-F059-435C-A3A0-7FA08E8F4DA2}">
      <dgm:prSet/>
      <dgm:spPr/>
      <dgm:t>
        <a:bodyPr/>
        <a:lstStyle/>
        <a:p>
          <a:endParaRPr lang="en-US"/>
        </a:p>
      </dgm:t>
    </dgm:pt>
    <dgm:pt modelId="{FA4838BB-7D53-4C3B-83F5-162BD110557B}" type="sibTrans" cxnId="{A797CCA1-F059-435C-A3A0-7FA08E8F4DA2}">
      <dgm:prSet/>
      <dgm:spPr/>
      <dgm:t>
        <a:bodyPr/>
        <a:lstStyle/>
        <a:p>
          <a:endParaRPr lang="en-US"/>
        </a:p>
      </dgm:t>
    </dgm:pt>
    <dgm:pt modelId="{8D05D58B-3338-4AD5-AD09-47906CC33236}">
      <dgm:prSet/>
      <dgm:spPr/>
      <dgm:t>
        <a:bodyPr/>
        <a:lstStyle/>
        <a:p>
          <a:r>
            <a:rPr lang="en-US" b="0"/>
            <a:t>From the calling function, </a:t>
          </a:r>
          <a:r>
            <a:rPr lang="en-US" b="0" err="1"/>
            <a:t>IsBalanced</a:t>
          </a:r>
          <a:r>
            <a:rPr lang="en-US" b="0"/>
            <a:t>, evaluate the result of </a:t>
          </a:r>
          <a:r>
            <a:rPr lang="en-US" b="0" err="1"/>
            <a:t>checkHeight</a:t>
          </a:r>
          <a:r>
            <a:rPr lang="en-US" b="0"/>
            <a:t>(root)</a:t>
          </a:r>
        </a:p>
      </dgm:t>
    </dgm:pt>
    <dgm:pt modelId="{B7C09357-32CB-46A3-8E81-563CF65EB68B}" type="parTrans" cxnId="{8DEE447C-8860-4E74-8D2A-56E5A3A7A062}">
      <dgm:prSet/>
      <dgm:spPr/>
      <dgm:t>
        <a:bodyPr/>
        <a:lstStyle/>
        <a:p>
          <a:endParaRPr lang="en-US"/>
        </a:p>
      </dgm:t>
    </dgm:pt>
    <dgm:pt modelId="{BA25C9BE-A9C8-4DBB-AA0B-97015B601F85}" type="sibTrans" cxnId="{8DEE447C-8860-4E74-8D2A-56E5A3A7A062}">
      <dgm:prSet/>
      <dgm:spPr/>
      <dgm:t>
        <a:bodyPr/>
        <a:lstStyle/>
        <a:p>
          <a:endParaRPr lang="en-US"/>
        </a:p>
      </dgm:t>
    </dgm:pt>
    <dgm:pt modelId="{56CA9ED6-2A1D-4551-9190-3EA4DF63682A}">
      <dgm:prSet phldrT="[Text]"/>
      <dgm:spPr/>
      <dgm:t>
        <a:bodyPr/>
        <a:lstStyle/>
        <a:p>
          <a:r>
            <a:rPr lang="en-US"/>
            <a:t>Take the absolute value of the height of the left subtree – the height of the right subtree</a:t>
          </a:r>
        </a:p>
      </dgm:t>
    </dgm:pt>
    <dgm:pt modelId="{25D68C57-DD37-48FB-A225-0261EF0F0224}" type="parTrans" cxnId="{B6062E69-1C8C-4C04-9EEC-BCD3039F6B98}">
      <dgm:prSet/>
      <dgm:spPr/>
      <dgm:t>
        <a:bodyPr/>
        <a:lstStyle/>
        <a:p>
          <a:endParaRPr lang="en-US"/>
        </a:p>
      </dgm:t>
    </dgm:pt>
    <dgm:pt modelId="{83F9A4B6-0D6B-4DD3-A525-4C2C2CD4FED9}" type="sibTrans" cxnId="{B6062E69-1C8C-4C04-9EEC-BCD3039F6B98}">
      <dgm:prSet/>
      <dgm:spPr/>
      <dgm:t>
        <a:bodyPr/>
        <a:lstStyle/>
        <a:p>
          <a:endParaRPr lang="en-US"/>
        </a:p>
      </dgm:t>
    </dgm:pt>
    <dgm:pt modelId="{50671D9D-2B30-4508-A0B2-B31975E730A5}">
      <dgm:prSet phldrT="[Text]"/>
      <dgm:spPr/>
      <dgm:t>
        <a:bodyPr/>
        <a:lstStyle/>
        <a:p>
          <a:r>
            <a:rPr lang="en-US"/>
            <a:t>Call function </a:t>
          </a:r>
          <a:r>
            <a:rPr lang="en-US" err="1"/>
            <a:t>CheckHeight</a:t>
          </a:r>
          <a:r>
            <a:rPr lang="en-US"/>
            <a:t> on the root of the tree</a:t>
          </a:r>
        </a:p>
      </dgm:t>
    </dgm:pt>
    <dgm:pt modelId="{31315A5C-4652-4416-9BB9-4D28AF2C6502}" type="parTrans" cxnId="{105EFFF7-8982-444F-BEE3-BE77EDA65CBF}">
      <dgm:prSet/>
      <dgm:spPr/>
      <dgm:t>
        <a:bodyPr/>
        <a:lstStyle/>
        <a:p>
          <a:endParaRPr lang="en-US"/>
        </a:p>
      </dgm:t>
    </dgm:pt>
    <dgm:pt modelId="{4E11EC15-549F-4841-9DA0-DBEE005E313C}" type="sibTrans" cxnId="{105EFFF7-8982-444F-BEE3-BE77EDA65CBF}">
      <dgm:prSet/>
      <dgm:spPr/>
      <dgm:t>
        <a:bodyPr/>
        <a:lstStyle/>
        <a:p>
          <a:endParaRPr lang="en-US"/>
        </a:p>
      </dgm:t>
    </dgm:pt>
    <dgm:pt modelId="{9B1D6869-8EDB-43DF-BFD0-B8344E580CFB}">
      <dgm:prSet/>
      <dgm:spPr/>
      <dgm:t>
        <a:bodyPr/>
        <a:lstStyle/>
        <a:p>
          <a:r>
            <a:rPr lang="en-US"/>
            <a:t>If the current node is null, return -1</a:t>
          </a:r>
        </a:p>
      </dgm:t>
    </dgm:pt>
    <dgm:pt modelId="{DA05F1EF-5E2B-442D-8448-D10EAEF374EE}" type="parTrans" cxnId="{238C3EA1-C9C8-48C6-A1DE-FA5D2E519510}">
      <dgm:prSet/>
      <dgm:spPr/>
      <dgm:t>
        <a:bodyPr/>
        <a:lstStyle/>
        <a:p>
          <a:endParaRPr lang="en-US"/>
        </a:p>
      </dgm:t>
    </dgm:pt>
    <dgm:pt modelId="{78DAE0FF-147D-4279-B6F1-8C2B567B2530}" type="sibTrans" cxnId="{238C3EA1-C9C8-48C6-A1DE-FA5D2E519510}">
      <dgm:prSet/>
      <dgm:spPr/>
      <dgm:t>
        <a:bodyPr/>
        <a:lstStyle/>
        <a:p>
          <a:endParaRPr lang="en-US"/>
        </a:p>
      </dgm:t>
    </dgm:pt>
    <dgm:pt modelId="{79FFD511-AE87-4CFF-9DCA-329D3755D376}">
      <dgm:prSet phldrT="[Text]"/>
      <dgm:spPr/>
      <dgm:t>
        <a:bodyPr/>
        <a:lstStyle/>
        <a:p>
          <a:r>
            <a:rPr lang="en-US"/>
            <a:t>Repeat the step above for the right subtree</a:t>
          </a:r>
        </a:p>
      </dgm:t>
    </dgm:pt>
    <dgm:pt modelId="{3F595C56-394D-4C4B-99C8-696D445570EC}" type="parTrans" cxnId="{1F56A4E8-C5DE-439D-8DD2-0DCFBE23AF47}">
      <dgm:prSet/>
      <dgm:spPr/>
      <dgm:t>
        <a:bodyPr/>
        <a:lstStyle/>
        <a:p>
          <a:endParaRPr lang="en-US"/>
        </a:p>
      </dgm:t>
    </dgm:pt>
    <dgm:pt modelId="{5B934274-D6C6-4265-ADB1-7E88CD2F2DE7}" type="sibTrans" cxnId="{1F56A4E8-C5DE-439D-8DD2-0DCFBE23AF47}">
      <dgm:prSet/>
      <dgm:spPr/>
      <dgm:t>
        <a:bodyPr/>
        <a:lstStyle/>
        <a:p>
          <a:endParaRPr lang="en-US"/>
        </a:p>
      </dgm:t>
    </dgm:pt>
    <dgm:pt modelId="{80032E24-1B29-4648-819E-159B4B856BE5}">
      <dgm:prSet phldrT="[Text]"/>
      <dgm:spPr/>
      <dgm:t>
        <a:bodyPr/>
        <a:lstStyle/>
        <a:p>
          <a:r>
            <a:rPr lang="en-US"/>
            <a:t>If the value is greater than 1, return </a:t>
          </a:r>
          <a:r>
            <a:rPr lang="en-US" err="1"/>
            <a:t>Integer.MIN_VALUE</a:t>
          </a:r>
          <a:endParaRPr lang="en-US"/>
        </a:p>
      </dgm:t>
    </dgm:pt>
    <dgm:pt modelId="{05A69322-7E5F-485F-8D95-3101E425CA4F}" type="parTrans" cxnId="{474EB53B-0279-4DAB-980F-7E0A0BA97D4E}">
      <dgm:prSet/>
      <dgm:spPr/>
      <dgm:t>
        <a:bodyPr/>
        <a:lstStyle/>
        <a:p>
          <a:endParaRPr lang="en-US"/>
        </a:p>
      </dgm:t>
    </dgm:pt>
    <dgm:pt modelId="{D85D4070-7284-4DC3-BE19-67F9B850D311}" type="sibTrans" cxnId="{474EB53B-0279-4DAB-980F-7E0A0BA97D4E}">
      <dgm:prSet/>
      <dgm:spPr/>
      <dgm:t>
        <a:bodyPr/>
        <a:lstStyle/>
        <a:p>
          <a:endParaRPr lang="en-US"/>
        </a:p>
      </dgm:t>
    </dgm:pt>
    <dgm:pt modelId="{78B0259C-BA72-4C71-B00B-A965320B29E2}">
      <dgm:prSet phldrT="[Text]"/>
      <dgm:spPr/>
      <dgm:t>
        <a:bodyPr/>
        <a:lstStyle/>
        <a:p>
          <a:r>
            <a:rPr lang="en-US"/>
            <a:t>Otherwise, return the max of the right subtree’s height and the left subtree’s height</a:t>
          </a:r>
        </a:p>
      </dgm:t>
    </dgm:pt>
    <dgm:pt modelId="{B05CD7F8-D6EB-4FCD-9769-EC8E4591EBDA}" type="parTrans" cxnId="{6AC2FA35-9C66-405E-9F11-B1A99B581DE1}">
      <dgm:prSet/>
      <dgm:spPr/>
      <dgm:t>
        <a:bodyPr/>
        <a:lstStyle/>
        <a:p>
          <a:endParaRPr lang="en-US"/>
        </a:p>
      </dgm:t>
    </dgm:pt>
    <dgm:pt modelId="{36439350-348D-4A36-855A-BBC2755D9515}" type="sibTrans" cxnId="{6AC2FA35-9C66-405E-9F11-B1A99B581DE1}">
      <dgm:prSet/>
      <dgm:spPr/>
      <dgm:t>
        <a:bodyPr/>
        <a:lstStyle/>
        <a:p>
          <a:endParaRPr lang="en-US"/>
        </a:p>
      </dgm:t>
    </dgm:pt>
    <dgm:pt modelId="{8D8AEE73-A10D-4D57-B4AC-DC3A394E8719}">
      <dgm:prSet/>
      <dgm:spPr/>
      <dgm:t>
        <a:bodyPr/>
        <a:lstStyle/>
        <a:p>
          <a:r>
            <a:rPr lang="en-US" b="0"/>
            <a:t>If it’s equal to </a:t>
          </a:r>
          <a:r>
            <a:rPr lang="en-US" b="0" err="1"/>
            <a:t>Integer.MIN_VALUE</a:t>
          </a:r>
          <a:r>
            <a:rPr lang="en-US" b="0"/>
            <a:t>, return false</a:t>
          </a:r>
        </a:p>
      </dgm:t>
    </dgm:pt>
    <dgm:pt modelId="{2488E961-4DC9-4F59-AA87-66C3AACB3F1F}" type="parTrans" cxnId="{D26CF235-1462-4D51-8AD2-F4DE24EA77F8}">
      <dgm:prSet/>
      <dgm:spPr/>
      <dgm:t>
        <a:bodyPr/>
        <a:lstStyle/>
        <a:p>
          <a:endParaRPr lang="en-US"/>
        </a:p>
      </dgm:t>
    </dgm:pt>
    <dgm:pt modelId="{870A4BAD-00EF-4B37-8D55-A6A51FF98B0A}" type="sibTrans" cxnId="{D26CF235-1462-4D51-8AD2-F4DE24EA77F8}">
      <dgm:prSet/>
      <dgm:spPr/>
      <dgm:t>
        <a:bodyPr/>
        <a:lstStyle/>
        <a:p>
          <a:endParaRPr lang="en-US"/>
        </a:p>
      </dgm:t>
    </dgm:pt>
    <dgm:pt modelId="{2918119D-AB94-41B5-978E-C2F1E7F3029C}">
      <dgm:prSet/>
      <dgm:spPr/>
      <dgm:t>
        <a:bodyPr/>
        <a:lstStyle/>
        <a:p>
          <a:r>
            <a:rPr lang="en-US" b="0"/>
            <a:t>Otherwise, return true</a:t>
          </a:r>
        </a:p>
      </dgm:t>
    </dgm:pt>
    <dgm:pt modelId="{E1D7AB81-F743-44E4-83CF-515ECA2D14B7}" type="parTrans" cxnId="{71600BAB-B254-4122-B819-00CE274E1884}">
      <dgm:prSet/>
      <dgm:spPr/>
      <dgm:t>
        <a:bodyPr/>
        <a:lstStyle/>
        <a:p>
          <a:endParaRPr lang="en-US"/>
        </a:p>
      </dgm:t>
    </dgm:pt>
    <dgm:pt modelId="{67A50DE6-F942-499E-8352-F56758B9FA92}" type="sibTrans" cxnId="{71600BAB-B254-4122-B819-00CE274E1884}">
      <dgm:prSet/>
      <dgm:spPr/>
      <dgm:t>
        <a:bodyPr/>
        <a:lstStyle/>
        <a:p>
          <a:endParaRPr lang="en-US"/>
        </a:p>
      </dgm:t>
    </dgm:pt>
    <dgm:pt modelId="{9D9C6E65-8E22-4BF5-9EE9-06F11A85D62D}" type="pres">
      <dgm:prSet presAssocID="{01278C7C-8708-4788-A489-D70E8BA4F8E1}" presName="linearFlow" presStyleCnt="0">
        <dgm:presLayoutVars>
          <dgm:dir/>
          <dgm:animLvl val="lvl"/>
          <dgm:resizeHandles val="exact"/>
        </dgm:presLayoutVars>
      </dgm:prSet>
      <dgm:spPr/>
    </dgm:pt>
    <dgm:pt modelId="{F284A5AE-A54B-4DCC-8344-9CD9DB8C5A03}" type="pres">
      <dgm:prSet presAssocID="{3309E985-06A5-407E-9F7D-1E3DF54353B0}" presName="composite" presStyleCnt="0"/>
      <dgm:spPr/>
    </dgm:pt>
    <dgm:pt modelId="{4EF04D77-9C81-4A80-8A63-11DDC219B6D5}" type="pres">
      <dgm:prSet presAssocID="{3309E985-06A5-407E-9F7D-1E3DF54353B0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C335934A-7DBC-4E7A-B3C3-961522DC172F}" type="pres">
      <dgm:prSet presAssocID="{3309E985-06A5-407E-9F7D-1E3DF54353B0}" presName="descendantText" presStyleLbl="alignAcc1" presStyleIdx="0" presStyleCnt="3">
        <dgm:presLayoutVars>
          <dgm:bulletEnabled val="1"/>
        </dgm:presLayoutVars>
      </dgm:prSet>
      <dgm:spPr/>
    </dgm:pt>
    <dgm:pt modelId="{EEC75BFD-05FF-4B28-A0D0-6854C6DB5E0F}" type="pres">
      <dgm:prSet presAssocID="{16FA2504-7922-4664-8165-309D02C0564E}" presName="sp" presStyleCnt="0"/>
      <dgm:spPr/>
    </dgm:pt>
    <dgm:pt modelId="{83BA4785-BC26-42D4-83AA-EAC46E885943}" type="pres">
      <dgm:prSet presAssocID="{19FFACF1-1D5A-4131-BE3C-48D8929E5298}" presName="composite" presStyleCnt="0"/>
      <dgm:spPr/>
    </dgm:pt>
    <dgm:pt modelId="{7B499583-44A6-4090-945D-E99214C42C24}" type="pres">
      <dgm:prSet presAssocID="{19FFACF1-1D5A-4131-BE3C-48D8929E5298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0E1C2C2D-E2AE-4629-962C-0B28DE0D269F}" type="pres">
      <dgm:prSet presAssocID="{19FFACF1-1D5A-4131-BE3C-48D8929E5298}" presName="descendantText" presStyleLbl="alignAcc1" presStyleIdx="1" presStyleCnt="3">
        <dgm:presLayoutVars>
          <dgm:bulletEnabled val="1"/>
        </dgm:presLayoutVars>
      </dgm:prSet>
      <dgm:spPr/>
    </dgm:pt>
    <dgm:pt modelId="{51C15F78-5A42-4A07-89FF-8C5F508AE67A}" type="pres">
      <dgm:prSet presAssocID="{6A557F55-D66E-4592-9FEF-39407FC264C5}" presName="sp" presStyleCnt="0"/>
      <dgm:spPr/>
    </dgm:pt>
    <dgm:pt modelId="{BB350522-43ED-413B-8BD7-772E72516423}" type="pres">
      <dgm:prSet presAssocID="{3B58C465-CB8F-464B-92CD-4B4D8F75D821}" presName="composite" presStyleCnt="0"/>
      <dgm:spPr/>
    </dgm:pt>
    <dgm:pt modelId="{AC8291CF-AA4F-4F34-B418-EB930E8D3A98}" type="pres">
      <dgm:prSet presAssocID="{3B58C465-CB8F-464B-92CD-4B4D8F75D821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8779A792-95CF-484E-A0AC-4020D9DEAD87}" type="pres">
      <dgm:prSet presAssocID="{3B58C465-CB8F-464B-92CD-4B4D8F75D821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1107B715-8F86-451F-8C2A-62BB5F84F932}" type="presOf" srcId="{3ADAF2D3-358D-4B80-84C9-03F8FC23600D}" destId="{0E1C2C2D-E2AE-4629-962C-0B28DE0D269F}" srcOrd="0" destOrd="1" presId="urn:microsoft.com/office/officeart/2005/8/layout/chevron2"/>
    <dgm:cxn modelId="{D26CF235-1462-4D51-8AD2-F4DE24EA77F8}" srcId="{8D05D58B-3338-4AD5-AD09-47906CC33236}" destId="{8D8AEE73-A10D-4D57-B4AC-DC3A394E8719}" srcOrd="0" destOrd="0" parTransId="{2488E961-4DC9-4F59-AA87-66C3AACB3F1F}" sibTransId="{870A4BAD-00EF-4B37-8D55-A6A51FF98B0A}"/>
    <dgm:cxn modelId="{6AC2FA35-9C66-405E-9F11-B1A99B581DE1}" srcId="{56CA9ED6-2A1D-4551-9190-3EA4DF63682A}" destId="{78B0259C-BA72-4C71-B00B-A965320B29E2}" srcOrd="1" destOrd="0" parTransId="{B05CD7F8-D6EB-4FCD-9769-EC8E4591EBDA}" sibTransId="{36439350-348D-4A36-855A-BBC2755D9515}"/>
    <dgm:cxn modelId="{474EB53B-0279-4DAB-980F-7E0A0BA97D4E}" srcId="{56CA9ED6-2A1D-4551-9190-3EA4DF63682A}" destId="{80032E24-1B29-4648-819E-159B4B856BE5}" srcOrd="0" destOrd="0" parTransId="{05A69322-7E5F-485F-8D95-3101E425CA4F}" sibTransId="{D85D4070-7284-4DC3-BE19-67F9B850D311}"/>
    <dgm:cxn modelId="{FB70F85B-6FE2-4451-9079-3CA001B42C9E}" srcId="{01278C7C-8708-4788-A489-D70E8BA4F8E1}" destId="{3309E985-06A5-407E-9F7D-1E3DF54353B0}" srcOrd="0" destOrd="0" parTransId="{42B3725B-3223-4918-AADD-18F9AB190955}" sibTransId="{16FA2504-7922-4664-8165-309D02C0564E}"/>
    <dgm:cxn modelId="{4015BB45-71A5-4A52-86D7-110769D19964}" type="presOf" srcId="{79FFD511-AE87-4CFF-9DCA-329D3755D376}" destId="{0E1C2C2D-E2AE-4629-962C-0B28DE0D269F}" srcOrd="0" destOrd="2" presId="urn:microsoft.com/office/officeart/2005/8/layout/chevron2"/>
    <dgm:cxn modelId="{B6062E69-1C8C-4C04-9EEC-BCD3039F6B98}" srcId="{19FFACF1-1D5A-4131-BE3C-48D8929E5298}" destId="{56CA9ED6-2A1D-4551-9190-3EA4DF63682A}" srcOrd="3" destOrd="0" parTransId="{25D68C57-DD37-48FB-A225-0261EF0F0224}" sibTransId="{83F9A4B6-0D6B-4DD3-A525-4C2C2CD4FED9}"/>
    <dgm:cxn modelId="{F7973569-7050-45AB-8D12-D250747DD046}" srcId="{01278C7C-8708-4788-A489-D70E8BA4F8E1}" destId="{3B58C465-CB8F-464B-92CD-4B4D8F75D821}" srcOrd="2" destOrd="0" parTransId="{6ADDCFC8-88E4-4E73-9F94-FBD4AEB1AA6C}" sibTransId="{2D3AF240-6790-4327-B66A-B433B65940D6}"/>
    <dgm:cxn modelId="{5EC01D4D-E0F2-4DA3-BB41-38BAA7272930}" type="presOf" srcId="{92B14B58-D6FE-4932-94BF-EC87B335436D}" destId="{C335934A-7DBC-4E7A-B3C3-961522DC172F}" srcOrd="0" destOrd="0" presId="urn:microsoft.com/office/officeart/2005/8/layout/chevron2"/>
    <dgm:cxn modelId="{30EF576F-E3FF-4CBA-8308-93D15497423A}" type="presOf" srcId="{50671D9D-2B30-4508-A0B2-B31975E730A5}" destId="{C335934A-7DBC-4E7A-B3C3-961522DC172F}" srcOrd="0" destOrd="1" presId="urn:microsoft.com/office/officeart/2005/8/layout/chevron2"/>
    <dgm:cxn modelId="{940AC774-CB61-43C3-AF9B-8F42990A6005}" type="presOf" srcId="{78B0259C-BA72-4C71-B00B-A965320B29E2}" destId="{0E1C2C2D-E2AE-4629-962C-0B28DE0D269F}" srcOrd="0" destOrd="5" presId="urn:microsoft.com/office/officeart/2005/8/layout/chevron2"/>
    <dgm:cxn modelId="{49A07675-249A-49AF-800A-17A3FF91D900}" type="presOf" srcId="{8D8AEE73-A10D-4D57-B4AC-DC3A394E8719}" destId="{8779A792-95CF-484E-A0AC-4020D9DEAD87}" srcOrd="0" destOrd="1" presId="urn:microsoft.com/office/officeart/2005/8/layout/chevron2"/>
    <dgm:cxn modelId="{E41C4A7B-ABC3-4D4E-AAD8-E66DF2161C50}" type="presOf" srcId="{9B1D6869-8EDB-43DF-BFD0-B8344E580CFB}" destId="{0E1C2C2D-E2AE-4629-962C-0B28DE0D269F}" srcOrd="0" destOrd="0" presId="urn:microsoft.com/office/officeart/2005/8/layout/chevron2"/>
    <dgm:cxn modelId="{8DEE447C-8860-4E74-8D2A-56E5A3A7A062}" srcId="{3B58C465-CB8F-464B-92CD-4B4D8F75D821}" destId="{8D05D58B-3338-4AD5-AD09-47906CC33236}" srcOrd="0" destOrd="0" parTransId="{B7C09357-32CB-46A3-8E81-563CF65EB68B}" sibTransId="{BA25C9BE-A9C8-4DBB-AA0B-97015B601F85}"/>
    <dgm:cxn modelId="{7E867C7F-B083-4341-BC76-EE9756B455A8}" type="presOf" srcId="{56CA9ED6-2A1D-4551-9190-3EA4DF63682A}" destId="{0E1C2C2D-E2AE-4629-962C-0B28DE0D269F}" srcOrd="0" destOrd="3" presId="urn:microsoft.com/office/officeart/2005/8/layout/chevron2"/>
    <dgm:cxn modelId="{37D23D8F-A8E5-4B0C-9BA6-EDAC28CC36AD}" srcId="{01278C7C-8708-4788-A489-D70E8BA4F8E1}" destId="{19FFACF1-1D5A-4131-BE3C-48D8929E5298}" srcOrd="1" destOrd="0" parTransId="{827B640E-CA2C-4EC3-8DC8-236CA60508BA}" sibTransId="{6A557F55-D66E-4592-9FEF-39407FC264C5}"/>
    <dgm:cxn modelId="{238C3EA1-C9C8-48C6-A1DE-FA5D2E519510}" srcId="{19FFACF1-1D5A-4131-BE3C-48D8929E5298}" destId="{9B1D6869-8EDB-43DF-BFD0-B8344E580CFB}" srcOrd="0" destOrd="0" parTransId="{DA05F1EF-5E2B-442D-8448-D10EAEF374EE}" sibTransId="{78DAE0FF-147D-4279-B6F1-8C2B567B2530}"/>
    <dgm:cxn modelId="{A797CCA1-F059-435C-A3A0-7FA08E8F4DA2}" srcId="{19FFACF1-1D5A-4131-BE3C-48D8929E5298}" destId="{3ADAF2D3-358D-4B80-84C9-03F8FC23600D}" srcOrd="1" destOrd="0" parTransId="{4A617A37-A435-4D58-B54C-5ADF341EAF37}" sibTransId="{FA4838BB-7D53-4C3B-83F5-162BD110557B}"/>
    <dgm:cxn modelId="{B7E0DEA3-F046-4910-9744-18D341D12452}" type="presOf" srcId="{19FFACF1-1D5A-4131-BE3C-48D8929E5298}" destId="{7B499583-44A6-4090-945D-E99214C42C24}" srcOrd="0" destOrd="0" presId="urn:microsoft.com/office/officeart/2005/8/layout/chevron2"/>
    <dgm:cxn modelId="{71600BAB-B254-4122-B819-00CE274E1884}" srcId="{8D05D58B-3338-4AD5-AD09-47906CC33236}" destId="{2918119D-AB94-41B5-978E-C2F1E7F3029C}" srcOrd="1" destOrd="0" parTransId="{E1D7AB81-F743-44E4-83CF-515ECA2D14B7}" sibTransId="{67A50DE6-F942-499E-8352-F56758B9FA92}"/>
    <dgm:cxn modelId="{C6BC21AC-2B47-4806-85BE-D904A2BAE9EB}" type="presOf" srcId="{2918119D-AB94-41B5-978E-C2F1E7F3029C}" destId="{8779A792-95CF-484E-A0AC-4020D9DEAD87}" srcOrd="0" destOrd="2" presId="urn:microsoft.com/office/officeart/2005/8/layout/chevron2"/>
    <dgm:cxn modelId="{C431C0BA-CEAC-4AFE-8A42-7F2534A2B12E}" type="presOf" srcId="{80032E24-1B29-4648-819E-159B4B856BE5}" destId="{0E1C2C2D-E2AE-4629-962C-0B28DE0D269F}" srcOrd="0" destOrd="4" presId="urn:microsoft.com/office/officeart/2005/8/layout/chevron2"/>
    <dgm:cxn modelId="{FAD5CAC1-E8E4-42F0-80F3-F98404621255}" type="presOf" srcId="{01278C7C-8708-4788-A489-D70E8BA4F8E1}" destId="{9D9C6E65-8E22-4BF5-9EE9-06F11A85D62D}" srcOrd="0" destOrd="0" presId="urn:microsoft.com/office/officeart/2005/8/layout/chevron2"/>
    <dgm:cxn modelId="{F47EC2CD-41E5-4C28-B002-1B80782367D9}" type="presOf" srcId="{3B58C465-CB8F-464B-92CD-4B4D8F75D821}" destId="{AC8291CF-AA4F-4F34-B418-EB930E8D3A98}" srcOrd="0" destOrd="0" presId="urn:microsoft.com/office/officeart/2005/8/layout/chevron2"/>
    <dgm:cxn modelId="{1F56A4E8-C5DE-439D-8DD2-0DCFBE23AF47}" srcId="{19FFACF1-1D5A-4131-BE3C-48D8929E5298}" destId="{79FFD511-AE87-4CFF-9DCA-329D3755D376}" srcOrd="2" destOrd="0" parTransId="{3F595C56-394D-4C4B-99C8-696D445570EC}" sibTransId="{5B934274-D6C6-4265-ADB1-7E88CD2F2DE7}"/>
    <dgm:cxn modelId="{12C6E1E9-C4DE-4D56-B20A-03700AE3622C}" type="presOf" srcId="{8D05D58B-3338-4AD5-AD09-47906CC33236}" destId="{8779A792-95CF-484E-A0AC-4020D9DEAD87}" srcOrd="0" destOrd="0" presId="urn:microsoft.com/office/officeart/2005/8/layout/chevron2"/>
    <dgm:cxn modelId="{CF63A6EB-8F28-4A4D-BC00-7DB173ED076C}" srcId="{3309E985-06A5-407E-9F7D-1E3DF54353B0}" destId="{92B14B58-D6FE-4932-94BF-EC87B335436D}" srcOrd="0" destOrd="0" parTransId="{FBC42834-E99F-4E57-A2EA-8423C8CF0513}" sibTransId="{2D31CEF4-02D8-4373-8E59-871E6031D2C8}"/>
    <dgm:cxn modelId="{952238F2-53B4-4E21-AFFC-12C3ECC1E75A}" type="presOf" srcId="{3309E985-06A5-407E-9F7D-1E3DF54353B0}" destId="{4EF04D77-9C81-4A80-8A63-11DDC219B6D5}" srcOrd="0" destOrd="0" presId="urn:microsoft.com/office/officeart/2005/8/layout/chevron2"/>
    <dgm:cxn modelId="{105EFFF7-8982-444F-BEE3-BE77EDA65CBF}" srcId="{3309E985-06A5-407E-9F7D-1E3DF54353B0}" destId="{50671D9D-2B30-4508-A0B2-B31975E730A5}" srcOrd="1" destOrd="0" parTransId="{31315A5C-4652-4416-9BB9-4D28AF2C6502}" sibTransId="{4E11EC15-549F-4841-9DA0-DBEE005E313C}"/>
    <dgm:cxn modelId="{E60BAA52-AC89-48F1-A434-EFA6202189A3}" type="presParOf" srcId="{9D9C6E65-8E22-4BF5-9EE9-06F11A85D62D}" destId="{F284A5AE-A54B-4DCC-8344-9CD9DB8C5A03}" srcOrd="0" destOrd="0" presId="urn:microsoft.com/office/officeart/2005/8/layout/chevron2"/>
    <dgm:cxn modelId="{389CD67E-1CBF-47A5-8288-BBA9BECB8283}" type="presParOf" srcId="{F284A5AE-A54B-4DCC-8344-9CD9DB8C5A03}" destId="{4EF04D77-9C81-4A80-8A63-11DDC219B6D5}" srcOrd="0" destOrd="0" presId="urn:microsoft.com/office/officeart/2005/8/layout/chevron2"/>
    <dgm:cxn modelId="{94AC3CA3-93FC-4A98-8AA8-0B67065741EB}" type="presParOf" srcId="{F284A5AE-A54B-4DCC-8344-9CD9DB8C5A03}" destId="{C335934A-7DBC-4E7A-B3C3-961522DC172F}" srcOrd="1" destOrd="0" presId="urn:microsoft.com/office/officeart/2005/8/layout/chevron2"/>
    <dgm:cxn modelId="{D0166138-F742-41FD-9B0C-A99781311E60}" type="presParOf" srcId="{9D9C6E65-8E22-4BF5-9EE9-06F11A85D62D}" destId="{EEC75BFD-05FF-4B28-A0D0-6854C6DB5E0F}" srcOrd="1" destOrd="0" presId="urn:microsoft.com/office/officeart/2005/8/layout/chevron2"/>
    <dgm:cxn modelId="{68ADDB2B-D831-43F8-9F14-678C8D670FF3}" type="presParOf" srcId="{9D9C6E65-8E22-4BF5-9EE9-06F11A85D62D}" destId="{83BA4785-BC26-42D4-83AA-EAC46E885943}" srcOrd="2" destOrd="0" presId="urn:microsoft.com/office/officeart/2005/8/layout/chevron2"/>
    <dgm:cxn modelId="{6530B7A4-D84F-498F-A45D-FC983D6336CF}" type="presParOf" srcId="{83BA4785-BC26-42D4-83AA-EAC46E885943}" destId="{7B499583-44A6-4090-945D-E99214C42C24}" srcOrd="0" destOrd="0" presId="urn:microsoft.com/office/officeart/2005/8/layout/chevron2"/>
    <dgm:cxn modelId="{CBA4A106-5600-4B80-8BF9-BF75BC7D7B93}" type="presParOf" srcId="{83BA4785-BC26-42D4-83AA-EAC46E885943}" destId="{0E1C2C2D-E2AE-4629-962C-0B28DE0D269F}" srcOrd="1" destOrd="0" presId="urn:microsoft.com/office/officeart/2005/8/layout/chevron2"/>
    <dgm:cxn modelId="{1C48EA87-8331-4F16-8D1D-CCB8F48448B5}" type="presParOf" srcId="{9D9C6E65-8E22-4BF5-9EE9-06F11A85D62D}" destId="{51C15F78-5A42-4A07-89FF-8C5F508AE67A}" srcOrd="3" destOrd="0" presId="urn:microsoft.com/office/officeart/2005/8/layout/chevron2"/>
    <dgm:cxn modelId="{DE492ABC-B0DB-4B56-94BD-F049E4AEF5B1}" type="presParOf" srcId="{9D9C6E65-8E22-4BF5-9EE9-06F11A85D62D}" destId="{BB350522-43ED-413B-8BD7-772E72516423}" srcOrd="4" destOrd="0" presId="urn:microsoft.com/office/officeart/2005/8/layout/chevron2"/>
    <dgm:cxn modelId="{14AB7BD0-1698-4988-B2B7-FFBF005F5D93}" type="presParOf" srcId="{BB350522-43ED-413B-8BD7-772E72516423}" destId="{AC8291CF-AA4F-4F34-B418-EB930E8D3A98}" srcOrd="0" destOrd="0" presId="urn:microsoft.com/office/officeart/2005/8/layout/chevron2"/>
    <dgm:cxn modelId="{3D9C4187-2832-4CD8-ADD7-7A73FEBC5D63}" type="presParOf" srcId="{BB350522-43ED-413B-8BD7-772E72516423}" destId="{8779A792-95CF-484E-A0AC-4020D9DEAD8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F04D77-9C81-4A80-8A63-11DDC219B6D5}">
      <dsp:nvSpPr>
        <dsp:cNvPr id="0" name=""/>
        <dsp:cNvSpPr/>
      </dsp:nvSpPr>
      <dsp:spPr>
        <a:xfrm rot="5400000">
          <a:off x="-176210" y="178152"/>
          <a:ext cx="1174736" cy="8223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Setup</a:t>
          </a:r>
        </a:p>
      </dsp:txBody>
      <dsp:txXfrm rot="-5400000">
        <a:off x="1" y="413100"/>
        <a:ext cx="822315" cy="352421"/>
      </dsp:txXfrm>
    </dsp:sp>
    <dsp:sp modelId="{C335934A-7DBC-4E7A-B3C3-961522DC172F}">
      <dsp:nvSpPr>
        <dsp:cNvPr id="0" name=""/>
        <dsp:cNvSpPr/>
      </dsp:nvSpPr>
      <dsp:spPr>
        <a:xfrm rot="5400000">
          <a:off x="5505874" y="-4681616"/>
          <a:ext cx="763578" cy="1013069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Throw an exception if the input is null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Create and initialize the stack to hold the reversed first half of the string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Create fast and slow pointers</a:t>
          </a:r>
        </a:p>
      </dsp:txBody>
      <dsp:txXfrm rot="-5400000">
        <a:off x="822315" y="39218"/>
        <a:ext cx="10093422" cy="689028"/>
      </dsp:txXfrm>
    </dsp:sp>
    <dsp:sp modelId="{1267CFB4-FD2F-43CF-874D-C54C72E43A5A}">
      <dsp:nvSpPr>
        <dsp:cNvPr id="0" name=""/>
        <dsp:cNvSpPr/>
      </dsp:nvSpPr>
      <dsp:spPr>
        <a:xfrm rot="5400000">
          <a:off x="-176210" y="1236624"/>
          <a:ext cx="1174736" cy="8223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Walk fast and slow pointers</a:t>
          </a:r>
        </a:p>
      </dsp:txBody>
      <dsp:txXfrm rot="-5400000">
        <a:off x="1" y="1471572"/>
        <a:ext cx="822315" cy="352421"/>
      </dsp:txXfrm>
    </dsp:sp>
    <dsp:sp modelId="{41D0367B-3788-41BE-AE76-3C62038BC063}">
      <dsp:nvSpPr>
        <dsp:cNvPr id="0" name=""/>
        <dsp:cNvSpPr/>
      </dsp:nvSpPr>
      <dsp:spPr>
        <a:xfrm rot="5400000">
          <a:off x="5505874" y="-3623145"/>
          <a:ext cx="763578" cy="1013069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Until fast reaches the end of the list</a:t>
          </a:r>
        </a:p>
        <a:p>
          <a:pPr marL="114300" lvl="2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Push </a:t>
          </a:r>
          <a:r>
            <a:rPr lang="en-US" sz="900" kern="1200" err="1"/>
            <a:t>slow.val</a:t>
          </a:r>
          <a:r>
            <a:rPr lang="en-US" sz="900" kern="1200"/>
            <a:t> onto the stack</a:t>
          </a:r>
        </a:p>
        <a:p>
          <a:pPr marL="114300" lvl="2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Set slow equal to </a:t>
          </a:r>
          <a:r>
            <a:rPr lang="en-US" sz="900" kern="1200" err="1"/>
            <a:t>slow.next</a:t>
          </a:r>
          <a:endParaRPr lang="en-US" sz="900" kern="1200"/>
        </a:p>
        <a:p>
          <a:pPr marL="114300" lvl="2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Set fast equal to </a:t>
          </a:r>
          <a:r>
            <a:rPr lang="en-US" sz="900" kern="1200" err="1"/>
            <a:t>fast.next.next</a:t>
          </a:r>
          <a:endParaRPr lang="en-US" sz="900" kern="1200"/>
        </a:p>
      </dsp:txBody>
      <dsp:txXfrm rot="-5400000">
        <a:off x="822315" y="1097689"/>
        <a:ext cx="10093422" cy="689028"/>
      </dsp:txXfrm>
    </dsp:sp>
    <dsp:sp modelId="{D8CAFB85-C7ED-4AEE-93FE-559A0B12EEDC}">
      <dsp:nvSpPr>
        <dsp:cNvPr id="0" name=""/>
        <dsp:cNvSpPr/>
      </dsp:nvSpPr>
      <dsp:spPr>
        <a:xfrm rot="5400000">
          <a:off x="-176210" y="2295096"/>
          <a:ext cx="1174736" cy="8223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Check if fast pointer is null</a:t>
          </a:r>
        </a:p>
      </dsp:txBody>
      <dsp:txXfrm rot="-5400000">
        <a:off x="1" y="2530044"/>
        <a:ext cx="822315" cy="352421"/>
      </dsp:txXfrm>
    </dsp:sp>
    <dsp:sp modelId="{463BD76C-6DE7-457A-A3AC-B7A16979DDE3}">
      <dsp:nvSpPr>
        <dsp:cNvPr id="0" name=""/>
        <dsp:cNvSpPr/>
      </dsp:nvSpPr>
      <dsp:spPr>
        <a:xfrm rot="5400000">
          <a:off x="5505874" y="-2564673"/>
          <a:ext cx="763578" cy="1013069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If it is:</a:t>
          </a:r>
        </a:p>
        <a:p>
          <a:pPr marL="114300" lvl="2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The list has an odd number of elements</a:t>
          </a:r>
        </a:p>
        <a:p>
          <a:pPr marL="114300" lvl="2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Skip the middle element (pointed to by slow): slow = </a:t>
          </a:r>
          <a:r>
            <a:rPr lang="en-US" sz="900" kern="1200" err="1"/>
            <a:t>slow.next</a:t>
          </a:r>
          <a:endParaRPr lang="en-US" sz="900" kern="1200"/>
        </a:p>
      </dsp:txBody>
      <dsp:txXfrm rot="-5400000">
        <a:off x="822315" y="2156161"/>
        <a:ext cx="10093422" cy="689028"/>
      </dsp:txXfrm>
    </dsp:sp>
    <dsp:sp modelId="{8DD4CD55-6973-478D-82BF-4C1C96A3268E}">
      <dsp:nvSpPr>
        <dsp:cNvPr id="0" name=""/>
        <dsp:cNvSpPr/>
      </dsp:nvSpPr>
      <dsp:spPr>
        <a:xfrm rot="5400000">
          <a:off x="-176210" y="3353568"/>
          <a:ext cx="1174736" cy="8223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Walk slow to the end of the list</a:t>
          </a:r>
        </a:p>
      </dsp:txBody>
      <dsp:txXfrm rot="-5400000">
        <a:off x="1" y="3588516"/>
        <a:ext cx="822315" cy="352421"/>
      </dsp:txXfrm>
    </dsp:sp>
    <dsp:sp modelId="{AB5E6619-564E-4AC6-9A23-CCA756A87DA8}">
      <dsp:nvSpPr>
        <dsp:cNvPr id="0" name=""/>
        <dsp:cNvSpPr/>
      </dsp:nvSpPr>
      <dsp:spPr>
        <a:xfrm rot="5400000">
          <a:off x="5505874" y="-1506201"/>
          <a:ext cx="763578" cy="1013069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For each remaining node</a:t>
          </a:r>
        </a:p>
        <a:p>
          <a:pPr marL="114300" lvl="2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Pop from the stack</a:t>
          </a:r>
        </a:p>
        <a:p>
          <a:pPr marL="114300" lvl="2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Compare this value with the data at </a:t>
          </a:r>
          <a:r>
            <a:rPr lang="en-US" sz="900" kern="1200" err="1"/>
            <a:t>slow.val</a:t>
          </a:r>
          <a:endParaRPr lang="en-US" sz="900" kern="1200"/>
        </a:p>
        <a:p>
          <a:pPr marL="171450" lvl="3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If they’re different, return false</a:t>
          </a:r>
        </a:p>
      </dsp:txBody>
      <dsp:txXfrm rot="-5400000">
        <a:off x="822315" y="3214633"/>
        <a:ext cx="10093422" cy="689028"/>
      </dsp:txXfrm>
    </dsp:sp>
    <dsp:sp modelId="{660E8D92-6C49-420F-B669-C2B66705B776}">
      <dsp:nvSpPr>
        <dsp:cNvPr id="0" name=""/>
        <dsp:cNvSpPr/>
      </dsp:nvSpPr>
      <dsp:spPr>
        <a:xfrm rot="5400000">
          <a:off x="-176210" y="4412040"/>
          <a:ext cx="1174736" cy="8223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If slow reaches the end of the list…</a:t>
          </a:r>
        </a:p>
      </dsp:txBody>
      <dsp:txXfrm rot="-5400000">
        <a:off x="1" y="4646988"/>
        <a:ext cx="822315" cy="352421"/>
      </dsp:txXfrm>
    </dsp:sp>
    <dsp:sp modelId="{EDA921CE-1E5E-427A-93D6-57E850AF7047}">
      <dsp:nvSpPr>
        <dsp:cNvPr id="0" name=""/>
        <dsp:cNvSpPr/>
      </dsp:nvSpPr>
      <dsp:spPr>
        <a:xfrm rot="5400000">
          <a:off x="5505874" y="-447729"/>
          <a:ext cx="763578" cy="1013069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The linked list is a palindrome!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Return true</a:t>
          </a:r>
        </a:p>
      </dsp:txBody>
      <dsp:txXfrm rot="-5400000">
        <a:off x="822315" y="4273105"/>
        <a:ext cx="10093422" cy="6890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F04D77-9C81-4A80-8A63-11DDC219B6D5}">
      <dsp:nvSpPr>
        <dsp:cNvPr id="0" name=""/>
        <dsp:cNvSpPr/>
      </dsp:nvSpPr>
      <dsp:spPr>
        <a:xfrm rot="5400000">
          <a:off x="-301370" y="304121"/>
          <a:ext cx="2009136" cy="140639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Setup</a:t>
          </a:r>
        </a:p>
      </dsp:txBody>
      <dsp:txXfrm rot="-5400000">
        <a:off x="1" y="705949"/>
        <a:ext cx="1406395" cy="602741"/>
      </dsp:txXfrm>
    </dsp:sp>
    <dsp:sp modelId="{C335934A-7DBC-4E7A-B3C3-961522DC172F}">
      <dsp:nvSpPr>
        <dsp:cNvPr id="0" name=""/>
        <dsp:cNvSpPr/>
      </dsp:nvSpPr>
      <dsp:spPr>
        <a:xfrm rot="5400000">
          <a:off x="5784278" y="-4375131"/>
          <a:ext cx="1305938" cy="1006170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If the root is null, throw an exception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Call function </a:t>
          </a:r>
          <a:r>
            <a:rPr lang="en-US" sz="1100" kern="1200" err="1"/>
            <a:t>CheckHeight</a:t>
          </a:r>
          <a:r>
            <a:rPr lang="en-US" sz="1100" kern="1200"/>
            <a:t> on the root of the tree</a:t>
          </a:r>
        </a:p>
      </dsp:txBody>
      <dsp:txXfrm rot="-5400000">
        <a:off x="1406396" y="66502"/>
        <a:ext cx="9997953" cy="1178436"/>
      </dsp:txXfrm>
    </dsp:sp>
    <dsp:sp modelId="{7B499583-44A6-4090-945D-E99214C42C24}">
      <dsp:nvSpPr>
        <dsp:cNvPr id="0" name=""/>
        <dsp:cNvSpPr/>
      </dsp:nvSpPr>
      <dsp:spPr>
        <a:xfrm rot="5400000">
          <a:off x="-301370" y="2122840"/>
          <a:ext cx="2009136" cy="140639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Recursive function</a:t>
          </a:r>
        </a:p>
      </dsp:txBody>
      <dsp:txXfrm rot="-5400000">
        <a:off x="1" y="2524668"/>
        <a:ext cx="1406395" cy="602741"/>
      </dsp:txXfrm>
    </dsp:sp>
    <dsp:sp modelId="{0E1C2C2D-E2AE-4629-962C-0B28DE0D269F}">
      <dsp:nvSpPr>
        <dsp:cNvPr id="0" name=""/>
        <dsp:cNvSpPr/>
      </dsp:nvSpPr>
      <dsp:spPr>
        <a:xfrm rot="5400000">
          <a:off x="5784278" y="-2556412"/>
          <a:ext cx="1305938" cy="1006170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If the current node is null, return -1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Check the height of the left subtree, if it’s equal to </a:t>
          </a:r>
          <a:r>
            <a:rPr lang="en-US" sz="1100" kern="1200" err="1"/>
            <a:t>Integer.MIN_VALUE</a:t>
          </a:r>
          <a:r>
            <a:rPr lang="en-US" sz="1100" kern="1200"/>
            <a:t>, return </a:t>
          </a:r>
          <a:r>
            <a:rPr lang="en-US" sz="1100" kern="1200" err="1"/>
            <a:t>Integer.MIN_VALUE</a:t>
          </a:r>
          <a:endParaRPr lang="en-US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Repeat the step above for the right subtree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Take the absolute value of the height of the left subtree – the height of the right subtree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If the value is greater than 1, return </a:t>
          </a:r>
          <a:r>
            <a:rPr lang="en-US" sz="1100" kern="1200" err="1"/>
            <a:t>Integer.MIN_VALUE</a:t>
          </a:r>
          <a:endParaRPr lang="en-US" sz="1100" kern="1200"/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Otherwise, return the max of the right subtree’s height and the left subtree’s height</a:t>
          </a:r>
        </a:p>
      </dsp:txBody>
      <dsp:txXfrm rot="-5400000">
        <a:off x="1406396" y="1885221"/>
        <a:ext cx="9997953" cy="1178436"/>
      </dsp:txXfrm>
    </dsp:sp>
    <dsp:sp modelId="{AC8291CF-AA4F-4F34-B418-EB930E8D3A98}">
      <dsp:nvSpPr>
        <dsp:cNvPr id="0" name=""/>
        <dsp:cNvSpPr/>
      </dsp:nvSpPr>
      <dsp:spPr>
        <a:xfrm rot="5400000">
          <a:off x="-301370" y="3941559"/>
          <a:ext cx="2009136" cy="140639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Return </a:t>
          </a:r>
          <a:r>
            <a:rPr lang="en-US" sz="1600" kern="1200" err="1"/>
            <a:t>boolean</a:t>
          </a:r>
          <a:r>
            <a:rPr lang="en-US" sz="1600" kern="1200"/>
            <a:t> answer</a:t>
          </a:r>
        </a:p>
      </dsp:txBody>
      <dsp:txXfrm rot="-5400000">
        <a:off x="1" y="4343387"/>
        <a:ext cx="1406395" cy="602741"/>
      </dsp:txXfrm>
    </dsp:sp>
    <dsp:sp modelId="{8779A792-95CF-484E-A0AC-4020D9DEAD87}">
      <dsp:nvSpPr>
        <dsp:cNvPr id="0" name=""/>
        <dsp:cNvSpPr/>
      </dsp:nvSpPr>
      <dsp:spPr>
        <a:xfrm rot="5400000">
          <a:off x="5784278" y="-737693"/>
          <a:ext cx="1305938" cy="1006170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/>
            <a:t>From the calling function, </a:t>
          </a:r>
          <a:r>
            <a:rPr lang="en-US" sz="1100" b="0" kern="1200" err="1"/>
            <a:t>IsBalanced</a:t>
          </a:r>
          <a:r>
            <a:rPr lang="en-US" sz="1100" b="0" kern="1200"/>
            <a:t>, evaluate the result of </a:t>
          </a:r>
          <a:r>
            <a:rPr lang="en-US" sz="1100" b="0" kern="1200" err="1"/>
            <a:t>checkHeight</a:t>
          </a:r>
          <a:r>
            <a:rPr lang="en-US" sz="1100" b="0" kern="1200"/>
            <a:t>(root)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/>
            <a:t>If it’s equal to </a:t>
          </a:r>
          <a:r>
            <a:rPr lang="en-US" sz="1100" b="0" kern="1200" err="1"/>
            <a:t>Integer.MIN_VALUE</a:t>
          </a:r>
          <a:r>
            <a:rPr lang="en-US" sz="1100" b="0" kern="1200"/>
            <a:t>, return false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/>
            <a:t>Otherwise, return true</a:t>
          </a:r>
        </a:p>
      </dsp:txBody>
      <dsp:txXfrm rot="-5400000">
        <a:off x="1406396" y="3703940"/>
        <a:ext cx="9997953" cy="11784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8A6D1-E7CD-4ABD-86C7-C8DDE0587B54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81C565-57C8-4569-92F5-85AC06A83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650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6172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Time: O(n) for the first traversal/creating the reversed list,+ O(n) time to walk the two lists</a:t>
            </a:r>
          </a:p>
          <a:p>
            <a:endParaRPr lang="en-US"/>
          </a:p>
          <a:p>
            <a:r>
              <a:rPr lang="en-US"/>
              <a:t>Space: O(n) for the additional linked 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2214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635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5027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7360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82658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If the elements are ever unequal, return false. If you hit the end of the list, the list is a palindrome! Return 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8910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4766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4684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3051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729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1369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005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91653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3137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590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474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472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8589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8129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220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28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4023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446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636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2952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last one is a good example because even though the height of each subtree from the root is the same, there are child nodes where the same is not 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8577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It helps to refer to the definition: “A tree is balanced if, for each node, the height of the node’s left and right subtrees are within 1 of each other”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sz="1200"/>
              <a:t>Write a function to compute height for a node (subtree)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sz="1200"/>
              <a:t>Write a function to check if a tree is balanced at </a:t>
            </a:r>
            <a:r>
              <a:rPr lang="en-US" sz="1200" err="1"/>
              <a:t>th</a:t>
            </a:r>
            <a:r>
              <a:rPr lang="en-US" sz="1200"/>
              <a:t> </a:t>
            </a:r>
            <a:r>
              <a:rPr lang="en-US" sz="1200" err="1"/>
              <a:t>eroot</a:t>
            </a:r>
            <a:r>
              <a:rPr lang="en-US" sz="1200"/>
              <a:t> level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sz="1200"/>
              <a:t>(</a:t>
            </a:r>
            <a:r>
              <a:rPr lang="en-US" sz="1200" err="1"/>
              <a:t>Recurse</a:t>
            </a:r>
            <a:r>
              <a:rPr lang="en-US" sz="1200"/>
              <a:t>) check if the entire tree is balanced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63187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Remember that a tree with just a root node is considered having a height of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3650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Space complexity is O(h) because h is the maximum recursive depth. There may have more recursive calls, but we pop off the stack each time the recursive call returns.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319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5310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78367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160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7A91F6-C84C-D54B-9DE1-2A2DF49EE04F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62460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7263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924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0124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37474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7709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91324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88880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15277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026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7A91F6-C84C-D54B-9DE1-2A2DF49EE04F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314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1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020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6697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140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8125" r="12781" b="7607"/>
          <a:stretch/>
        </p:blipFill>
        <p:spPr>
          <a:xfrm>
            <a:off x="0" y="0"/>
            <a:ext cx="12192001" cy="6857999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942472" y="5591574"/>
            <a:ext cx="8077956" cy="341441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Speaker Name</a:t>
            </a:r>
          </a:p>
          <a:p>
            <a:pPr lvl="0"/>
            <a:r>
              <a:rPr lang="en-US"/>
              <a:t>Speaker Title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42458" y="5145499"/>
            <a:ext cx="8077958" cy="267312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1636"/>
              </a:spcBef>
              <a:spcAft>
                <a:spcPts val="0"/>
              </a:spcAft>
              <a:buNone/>
              <a:defRPr lang="en-US" sz="2157" b="0" kern="1200" cap="all" spc="98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982" y="1105053"/>
            <a:ext cx="6498510" cy="3725096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 here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694251" y="5187659"/>
            <a:ext cx="0" cy="997227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>
            <a:grpSpLocks noChangeAspect="1"/>
          </p:cNvGrpSpPr>
          <p:nvPr userDrawn="1"/>
        </p:nvGrpSpPr>
        <p:grpSpPr bwMode="auto">
          <a:xfrm>
            <a:off x="684770" y="672672"/>
            <a:ext cx="1379093" cy="297133"/>
            <a:chOff x="662" y="2256"/>
            <a:chExt cx="8467" cy="1824"/>
          </a:xfrm>
          <a:solidFill>
            <a:schemeClr val="tx1"/>
          </a:solidFill>
        </p:grpSpPr>
        <p:sp>
          <p:nvSpPr>
            <p:cNvPr id="10" name="Freeform 5"/>
            <p:cNvSpPr>
              <a:spLocks noEditPoints="1"/>
            </p:cNvSpPr>
            <p:nvPr/>
          </p:nvSpPr>
          <p:spPr bwMode="auto">
            <a:xfrm>
              <a:off x="3010" y="2530"/>
              <a:ext cx="6119" cy="1210"/>
            </a:xfrm>
            <a:custGeom>
              <a:avLst/>
              <a:gdLst>
                <a:gd name="T0" fmla="*/ 4666 w 5027"/>
                <a:gd name="T1" fmla="*/ 151 h 986"/>
                <a:gd name="T2" fmla="*/ 4500 w 5027"/>
                <a:gd name="T3" fmla="*/ 327 h 986"/>
                <a:gd name="T4" fmla="*/ 4875 w 5027"/>
                <a:gd name="T5" fmla="*/ 136 h 986"/>
                <a:gd name="T6" fmla="*/ 5027 w 5027"/>
                <a:gd name="T7" fmla="*/ 451 h 986"/>
                <a:gd name="T8" fmla="*/ 4878 w 5027"/>
                <a:gd name="T9" fmla="*/ 783 h 986"/>
                <a:gd name="T10" fmla="*/ 5027 w 5027"/>
                <a:gd name="T11" fmla="*/ 958 h 986"/>
                <a:gd name="T12" fmla="*/ 4724 w 5027"/>
                <a:gd name="T13" fmla="*/ 779 h 986"/>
                <a:gd name="T14" fmla="*/ 4500 w 5027"/>
                <a:gd name="T15" fmla="*/ 966 h 986"/>
                <a:gd name="T16" fmla="*/ 4241 w 5027"/>
                <a:gd name="T17" fmla="*/ 450 h 986"/>
                <a:gd name="T18" fmla="*/ 4357 w 5027"/>
                <a:gd name="T19" fmla="*/ 164 h 986"/>
                <a:gd name="T20" fmla="*/ 1094 w 5027"/>
                <a:gd name="T21" fmla="*/ 142 h 986"/>
                <a:gd name="T22" fmla="*/ 1256 w 5027"/>
                <a:gd name="T23" fmla="*/ 85 h 986"/>
                <a:gd name="T24" fmla="*/ 0 w 5027"/>
                <a:gd name="T25" fmla="*/ 966 h 986"/>
                <a:gd name="T26" fmla="*/ 146 w 5027"/>
                <a:gd name="T27" fmla="*/ 278 h 986"/>
                <a:gd name="T28" fmla="*/ 535 w 5027"/>
                <a:gd name="T29" fmla="*/ 965 h 986"/>
                <a:gd name="T30" fmla="*/ 811 w 5027"/>
                <a:gd name="T31" fmla="*/ 308 h 986"/>
                <a:gd name="T32" fmla="*/ 965 w 5027"/>
                <a:gd name="T33" fmla="*/ 74 h 986"/>
                <a:gd name="T34" fmla="*/ 430 w 5027"/>
                <a:gd name="T35" fmla="*/ 601 h 986"/>
                <a:gd name="T36" fmla="*/ 1592 w 5027"/>
                <a:gd name="T37" fmla="*/ 326 h 986"/>
                <a:gd name="T38" fmla="*/ 1454 w 5027"/>
                <a:gd name="T39" fmla="*/ 897 h 986"/>
                <a:gd name="T40" fmla="*/ 1862 w 5027"/>
                <a:gd name="T41" fmla="*/ 798 h 986"/>
                <a:gd name="T42" fmla="*/ 1520 w 5027"/>
                <a:gd name="T43" fmla="*/ 685 h 986"/>
                <a:gd name="T44" fmla="*/ 1862 w 5027"/>
                <a:gd name="T45" fmla="*/ 491 h 986"/>
                <a:gd name="T46" fmla="*/ 1592 w 5027"/>
                <a:gd name="T47" fmla="*/ 326 h 986"/>
                <a:gd name="T48" fmla="*/ 3088 w 5027"/>
                <a:gd name="T49" fmla="*/ 562 h 986"/>
                <a:gd name="T50" fmla="*/ 3344 w 5027"/>
                <a:gd name="T51" fmla="*/ 760 h 986"/>
                <a:gd name="T52" fmla="*/ 3081 w 5027"/>
                <a:gd name="T53" fmla="*/ 797 h 986"/>
                <a:gd name="T54" fmla="*/ 3449 w 5027"/>
                <a:gd name="T55" fmla="*/ 916 h 986"/>
                <a:gd name="T56" fmla="*/ 3261 w 5027"/>
                <a:gd name="T57" fmla="*/ 550 h 986"/>
                <a:gd name="T58" fmla="*/ 3473 w 5027"/>
                <a:gd name="T59" fmla="*/ 479 h 986"/>
                <a:gd name="T60" fmla="*/ 2204 w 5027"/>
                <a:gd name="T61" fmla="*/ 337 h 986"/>
                <a:gd name="T62" fmla="*/ 1974 w 5027"/>
                <a:gd name="T63" fmla="*/ 327 h 986"/>
                <a:gd name="T64" fmla="*/ 2125 w 5027"/>
                <a:gd name="T65" fmla="*/ 660 h 986"/>
                <a:gd name="T66" fmla="*/ 2346 w 5027"/>
                <a:gd name="T67" fmla="*/ 478 h 986"/>
                <a:gd name="T68" fmla="*/ 1108 w 5027"/>
                <a:gd name="T69" fmla="*/ 327 h 986"/>
                <a:gd name="T70" fmla="*/ 1260 w 5027"/>
                <a:gd name="T71" fmla="*/ 327 h 986"/>
                <a:gd name="T72" fmla="*/ 2943 w 5027"/>
                <a:gd name="T73" fmla="*/ 863 h 986"/>
                <a:gd name="T74" fmla="*/ 2412 w 5027"/>
                <a:gd name="T75" fmla="*/ 856 h 986"/>
                <a:gd name="T76" fmla="*/ 2627 w 5027"/>
                <a:gd name="T77" fmla="*/ 315 h 986"/>
                <a:gd name="T78" fmla="*/ 3010 w 5027"/>
                <a:gd name="T79" fmla="*/ 677 h 986"/>
                <a:gd name="T80" fmla="*/ 2673 w 5027"/>
                <a:gd name="T81" fmla="*/ 437 h 986"/>
                <a:gd name="T82" fmla="*/ 2536 w 5027"/>
                <a:gd name="T83" fmla="*/ 769 h 986"/>
                <a:gd name="T84" fmla="*/ 2832 w 5027"/>
                <a:gd name="T85" fmla="*/ 769 h 986"/>
                <a:gd name="T86" fmla="*/ 4158 w 5027"/>
                <a:gd name="T87" fmla="*/ 864 h 986"/>
                <a:gd name="T88" fmla="*/ 3600 w 5027"/>
                <a:gd name="T89" fmla="*/ 805 h 986"/>
                <a:gd name="T90" fmla="*/ 3845 w 5027"/>
                <a:gd name="T91" fmla="*/ 315 h 986"/>
                <a:gd name="T92" fmla="*/ 4227 w 5027"/>
                <a:gd name="T93" fmla="*/ 647 h 986"/>
                <a:gd name="T94" fmla="*/ 3886 w 5027"/>
                <a:gd name="T95" fmla="*/ 437 h 986"/>
                <a:gd name="T96" fmla="*/ 3747 w 5027"/>
                <a:gd name="T97" fmla="*/ 757 h 986"/>
                <a:gd name="T98" fmla="*/ 4026 w 5027"/>
                <a:gd name="T99" fmla="*/ 805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027" h="986">
                  <a:moveTo>
                    <a:pt x="4443" y="46"/>
                  </a:moveTo>
                  <a:cubicBezTo>
                    <a:pt x="4508" y="4"/>
                    <a:pt x="4593" y="0"/>
                    <a:pt x="4666" y="20"/>
                  </a:cubicBezTo>
                  <a:cubicBezTo>
                    <a:pt x="4667" y="64"/>
                    <a:pt x="4666" y="108"/>
                    <a:pt x="4666" y="151"/>
                  </a:cubicBezTo>
                  <a:cubicBezTo>
                    <a:pt x="4631" y="136"/>
                    <a:pt x="4590" y="126"/>
                    <a:pt x="4554" y="141"/>
                  </a:cubicBezTo>
                  <a:cubicBezTo>
                    <a:pt x="4525" y="153"/>
                    <a:pt x="4507" y="182"/>
                    <a:pt x="4503" y="212"/>
                  </a:cubicBezTo>
                  <a:cubicBezTo>
                    <a:pt x="4497" y="250"/>
                    <a:pt x="4501" y="289"/>
                    <a:pt x="4500" y="327"/>
                  </a:cubicBezTo>
                  <a:cubicBezTo>
                    <a:pt x="4574" y="327"/>
                    <a:pt x="4649" y="327"/>
                    <a:pt x="4723" y="327"/>
                  </a:cubicBezTo>
                  <a:cubicBezTo>
                    <a:pt x="4724" y="278"/>
                    <a:pt x="4723" y="230"/>
                    <a:pt x="4724" y="182"/>
                  </a:cubicBezTo>
                  <a:cubicBezTo>
                    <a:pt x="4775" y="167"/>
                    <a:pt x="4825" y="151"/>
                    <a:pt x="4875" y="136"/>
                  </a:cubicBezTo>
                  <a:cubicBezTo>
                    <a:pt x="4876" y="200"/>
                    <a:pt x="4875" y="263"/>
                    <a:pt x="4876" y="327"/>
                  </a:cubicBezTo>
                  <a:cubicBezTo>
                    <a:pt x="4926" y="326"/>
                    <a:pt x="4977" y="327"/>
                    <a:pt x="5027" y="327"/>
                  </a:cubicBezTo>
                  <a:cubicBezTo>
                    <a:pt x="5027" y="451"/>
                    <a:pt x="5027" y="451"/>
                    <a:pt x="5027" y="451"/>
                  </a:cubicBezTo>
                  <a:cubicBezTo>
                    <a:pt x="4976" y="449"/>
                    <a:pt x="4926" y="450"/>
                    <a:pt x="4875" y="450"/>
                  </a:cubicBezTo>
                  <a:cubicBezTo>
                    <a:pt x="4875" y="522"/>
                    <a:pt x="4875" y="593"/>
                    <a:pt x="4875" y="664"/>
                  </a:cubicBezTo>
                  <a:cubicBezTo>
                    <a:pt x="4876" y="704"/>
                    <a:pt x="4873" y="743"/>
                    <a:pt x="4878" y="783"/>
                  </a:cubicBezTo>
                  <a:cubicBezTo>
                    <a:pt x="4881" y="806"/>
                    <a:pt x="4889" y="832"/>
                    <a:pt x="4911" y="844"/>
                  </a:cubicBezTo>
                  <a:cubicBezTo>
                    <a:pt x="4947" y="864"/>
                    <a:pt x="4994" y="855"/>
                    <a:pt x="5027" y="833"/>
                  </a:cubicBezTo>
                  <a:cubicBezTo>
                    <a:pt x="5027" y="958"/>
                    <a:pt x="5027" y="958"/>
                    <a:pt x="5027" y="958"/>
                  </a:cubicBezTo>
                  <a:cubicBezTo>
                    <a:pt x="4983" y="977"/>
                    <a:pt x="4935" y="983"/>
                    <a:pt x="4887" y="980"/>
                  </a:cubicBezTo>
                  <a:cubicBezTo>
                    <a:pt x="4842" y="976"/>
                    <a:pt x="4796" y="960"/>
                    <a:pt x="4767" y="924"/>
                  </a:cubicBezTo>
                  <a:cubicBezTo>
                    <a:pt x="4733" y="884"/>
                    <a:pt x="4724" y="830"/>
                    <a:pt x="4724" y="779"/>
                  </a:cubicBezTo>
                  <a:cubicBezTo>
                    <a:pt x="4723" y="669"/>
                    <a:pt x="4724" y="560"/>
                    <a:pt x="4723" y="450"/>
                  </a:cubicBezTo>
                  <a:cubicBezTo>
                    <a:pt x="4649" y="450"/>
                    <a:pt x="4574" y="450"/>
                    <a:pt x="4500" y="450"/>
                  </a:cubicBezTo>
                  <a:cubicBezTo>
                    <a:pt x="4500" y="622"/>
                    <a:pt x="4500" y="794"/>
                    <a:pt x="4500" y="966"/>
                  </a:cubicBezTo>
                  <a:cubicBezTo>
                    <a:pt x="4449" y="966"/>
                    <a:pt x="4398" y="966"/>
                    <a:pt x="4347" y="966"/>
                  </a:cubicBezTo>
                  <a:cubicBezTo>
                    <a:pt x="4347" y="794"/>
                    <a:pt x="4347" y="622"/>
                    <a:pt x="4347" y="450"/>
                  </a:cubicBezTo>
                  <a:cubicBezTo>
                    <a:pt x="4312" y="450"/>
                    <a:pt x="4276" y="450"/>
                    <a:pt x="4241" y="450"/>
                  </a:cubicBezTo>
                  <a:cubicBezTo>
                    <a:pt x="4241" y="409"/>
                    <a:pt x="4241" y="368"/>
                    <a:pt x="4241" y="327"/>
                  </a:cubicBezTo>
                  <a:cubicBezTo>
                    <a:pt x="4276" y="326"/>
                    <a:pt x="4311" y="327"/>
                    <a:pt x="4347" y="327"/>
                  </a:cubicBezTo>
                  <a:cubicBezTo>
                    <a:pt x="4349" y="273"/>
                    <a:pt x="4341" y="217"/>
                    <a:pt x="4357" y="164"/>
                  </a:cubicBezTo>
                  <a:cubicBezTo>
                    <a:pt x="4371" y="116"/>
                    <a:pt x="4401" y="73"/>
                    <a:pt x="4443" y="46"/>
                  </a:cubicBezTo>
                  <a:close/>
                  <a:moveTo>
                    <a:pt x="1171" y="55"/>
                  </a:moveTo>
                  <a:cubicBezTo>
                    <a:pt x="1129" y="60"/>
                    <a:pt x="1093" y="99"/>
                    <a:pt x="1094" y="142"/>
                  </a:cubicBezTo>
                  <a:cubicBezTo>
                    <a:pt x="1092" y="183"/>
                    <a:pt x="1125" y="220"/>
                    <a:pt x="1165" y="227"/>
                  </a:cubicBezTo>
                  <a:cubicBezTo>
                    <a:pt x="1203" y="236"/>
                    <a:pt x="1247" y="219"/>
                    <a:pt x="1266" y="185"/>
                  </a:cubicBezTo>
                  <a:cubicBezTo>
                    <a:pt x="1284" y="154"/>
                    <a:pt x="1280" y="112"/>
                    <a:pt x="1256" y="85"/>
                  </a:cubicBezTo>
                  <a:cubicBezTo>
                    <a:pt x="1235" y="61"/>
                    <a:pt x="1202" y="51"/>
                    <a:pt x="1171" y="55"/>
                  </a:cubicBezTo>
                  <a:close/>
                  <a:moveTo>
                    <a:pt x="0" y="74"/>
                  </a:moveTo>
                  <a:cubicBezTo>
                    <a:pt x="0" y="371"/>
                    <a:pt x="0" y="668"/>
                    <a:pt x="0" y="966"/>
                  </a:cubicBezTo>
                  <a:cubicBezTo>
                    <a:pt x="48" y="966"/>
                    <a:pt x="97" y="966"/>
                    <a:pt x="145" y="966"/>
                  </a:cubicBezTo>
                  <a:cubicBezTo>
                    <a:pt x="145" y="833"/>
                    <a:pt x="145" y="700"/>
                    <a:pt x="145" y="567"/>
                  </a:cubicBezTo>
                  <a:cubicBezTo>
                    <a:pt x="146" y="470"/>
                    <a:pt x="144" y="374"/>
                    <a:pt x="146" y="278"/>
                  </a:cubicBezTo>
                  <a:cubicBezTo>
                    <a:pt x="149" y="283"/>
                    <a:pt x="151" y="287"/>
                    <a:pt x="154" y="292"/>
                  </a:cubicBezTo>
                  <a:cubicBezTo>
                    <a:pt x="245" y="516"/>
                    <a:pt x="334" y="741"/>
                    <a:pt x="426" y="966"/>
                  </a:cubicBezTo>
                  <a:cubicBezTo>
                    <a:pt x="462" y="965"/>
                    <a:pt x="499" y="966"/>
                    <a:pt x="535" y="965"/>
                  </a:cubicBezTo>
                  <a:cubicBezTo>
                    <a:pt x="623" y="740"/>
                    <a:pt x="713" y="517"/>
                    <a:pt x="802" y="292"/>
                  </a:cubicBezTo>
                  <a:cubicBezTo>
                    <a:pt x="804" y="287"/>
                    <a:pt x="807" y="283"/>
                    <a:pt x="810" y="278"/>
                  </a:cubicBezTo>
                  <a:cubicBezTo>
                    <a:pt x="810" y="288"/>
                    <a:pt x="811" y="298"/>
                    <a:pt x="811" y="308"/>
                  </a:cubicBezTo>
                  <a:cubicBezTo>
                    <a:pt x="810" y="527"/>
                    <a:pt x="811" y="746"/>
                    <a:pt x="810" y="965"/>
                  </a:cubicBezTo>
                  <a:cubicBezTo>
                    <a:pt x="862" y="966"/>
                    <a:pt x="913" y="965"/>
                    <a:pt x="965" y="966"/>
                  </a:cubicBezTo>
                  <a:cubicBezTo>
                    <a:pt x="964" y="668"/>
                    <a:pt x="964" y="371"/>
                    <a:pt x="965" y="74"/>
                  </a:cubicBezTo>
                  <a:cubicBezTo>
                    <a:pt x="893" y="75"/>
                    <a:pt x="822" y="74"/>
                    <a:pt x="751" y="75"/>
                  </a:cubicBezTo>
                  <a:cubicBezTo>
                    <a:pt x="662" y="295"/>
                    <a:pt x="572" y="514"/>
                    <a:pt x="483" y="733"/>
                  </a:cubicBezTo>
                  <a:cubicBezTo>
                    <a:pt x="465" y="689"/>
                    <a:pt x="448" y="645"/>
                    <a:pt x="430" y="601"/>
                  </a:cubicBezTo>
                  <a:cubicBezTo>
                    <a:pt x="361" y="425"/>
                    <a:pt x="291" y="250"/>
                    <a:pt x="222" y="74"/>
                  </a:cubicBezTo>
                  <a:cubicBezTo>
                    <a:pt x="148" y="74"/>
                    <a:pt x="74" y="74"/>
                    <a:pt x="0" y="74"/>
                  </a:cubicBezTo>
                  <a:close/>
                  <a:moveTo>
                    <a:pt x="1592" y="326"/>
                  </a:moveTo>
                  <a:cubicBezTo>
                    <a:pt x="1524" y="346"/>
                    <a:pt x="1462" y="387"/>
                    <a:pt x="1422" y="446"/>
                  </a:cubicBezTo>
                  <a:cubicBezTo>
                    <a:pt x="1375" y="515"/>
                    <a:pt x="1358" y="601"/>
                    <a:pt x="1362" y="683"/>
                  </a:cubicBezTo>
                  <a:cubicBezTo>
                    <a:pt x="1365" y="762"/>
                    <a:pt x="1397" y="841"/>
                    <a:pt x="1454" y="897"/>
                  </a:cubicBezTo>
                  <a:cubicBezTo>
                    <a:pt x="1507" y="948"/>
                    <a:pt x="1580" y="976"/>
                    <a:pt x="1653" y="980"/>
                  </a:cubicBezTo>
                  <a:cubicBezTo>
                    <a:pt x="1725" y="983"/>
                    <a:pt x="1800" y="974"/>
                    <a:pt x="1862" y="937"/>
                  </a:cubicBezTo>
                  <a:cubicBezTo>
                    <a:pt x="1862" y="891"/>
                    <a:pt x="1862" y="844"/>
                    <a:pt x="1862" y="798"/>
                  </a:cubicBezTo>
                  <a:cubicBezTo>
                    <a:pt x="1822" y="828"/>
                    <a:pt x="1775" y="849"/>
                    <a:pt x="1725" y="855"/>
                  </a:cubicBezTo>
                  <a:cubicBezTo>
                    <a:pt x="1674" y="858"/>
                    <a:pt x="1620" y="846"/>
                    <a:pt x="1582" y="812"/>
                  </a:cubicBezTo>
                  <a:cubicBezTo>
                    <a:pt x="1545" y="780"/>
                    <a:pt x="1525" y="733"/>
                    <a:pt x="1520" y="685"/>
                  </a:cubicBezTo>
                  <a:cubicBezTo>
                    <a:pt x="1513" y="624"/>
                    <a:pt x="1522" y="558"/>
                    <a:pt x="1561" y="508"/>
                  </a:cubicBezTo>
                  <a:cubicBezTo>
                    <a:pt x="1590" y="468"/>
                    <a:pt x="1638" y="442"/>
                    <a:pt x="1687" y="438"/>
                  </a:cubicBezTo>
                  <a:cubicBezTo>
                    <a:pt x="1750" y="430"/>
                    <a:pt x="1813" y="454"/>
                    <a:pt x="1862" y="491"/>
                  </a:cubicBezTo>
                  <a:cubicBezTo>
                    <a:pt x="1862" y="442"/>
                    <a:pt x="1861" y="394"/>
                    <a:pt x="1862" y="345"/>
                  </a:cubicBezTo>
                  <a:cubicBezTo>
                    <a:pt x="1849" y="337"/>
                    <a:pt x="1834" y="331"/>
                    <a:pt x="1819" y="327"/>
                  </a:cubicBezTo>
                  <a:cubicBezTo>
                    <a:pt x="1745" y="306"/>
                    <a:pt x="1665" y="305"/>
                    <a:pt x="1592" y="326"/>
                  </a:cubicBezTo>
                  <a:close/>
                  <a:moveTo>
                    <a:pt x="3261" y="316"/>
                  </a:moveTo>
                  <a:cubicBezTo>
                    <a:pt x="3201" y="327"/>
                    <a:pt x="3143" y="358"/>
                    <a:pt x="3109" y="410"/>
                  </a:cubicBezTo>
                  <a:cubicBezTo>
                    <a:pt x="3080" y="454"/>
                    <a:pt x="3076" y="512"/>
                    <a:pt x="3088" y="562"/>
                  </a:cubicBezTo>
                  <a:cubicBezTo>
                    <a:pt x="3096" y="597"/>
                    <a:pt x="3117" y="627"/>
                    <a:pt x="3145" y="649"/>
                  </a:cubicBezTo>
                  <a:cubicBezTo>
                    <a:pt x="3185" y="679"/>
                    <a:pt x="3232" y="696"/>
                    <a:pt x="3277" y="717"/>
                  </a:cubicBezTo>
                  <a:cubicBezTo>
                    <a:pt x="3301" y="728"/>
                    <a:pt x="3326" y="739"/>
                    <a:pt x="3344" y="760"/>
                  </a:cubicBezTo>
                  <a:cubicBezTo>
                    <a:pt x="3362" y="787"/>
                    <a:pt x="3357" y="832"/>
                    <a:pt x="3325" y="847"/>
                  </a:cubicBezTo>
                  <a:cubicBezTo>
                    <a:pt x="3293" y="863"/>
                    <a:pt x="3255" y="862"/>
                    <a:pt x="3220" y="857"/>
                  </a:cubicBezTo>
                  <a:cubicBezTo>
                    <a:pt x="3170" y="848"/>
                    <a:pt x="3122" y="827"/>
                    <a:pt x="3081" y="797"/>
                  </a:cubicBezTo>
                  <a:cubicBezTo>
                    <a:pt x="3081" y="846"/>
                    <a:pt x="3081" y="895"/>
                    <a:pt x="3081" y="945"/>
                  </a:cubicBezTo>
                  <a:cubicBezTo>
                    <a:pt x="3130" y="966"/>
                    <a:pt x="3183" y="977"/>
                    <a:pt x="3236" y="980"/>
                  </a:cubicBezTo>
                  <a:cubicBezTo>
                    <a:pt x="3311" y="983"/>
                    <a:pt x="3393" y="969"/>
                    <a:pt x="3449" y="916"/>
                  </a:cubicBezTo>
                  <a:cubicBezTo>
                    <a:pt x="3508" y="863"/>
                    <a:pt x="3522" y="771"/>
                    <a:pt x="3489" y="701"/>
                  </a:cubicBezTo>
                  <a:cubicBezTo>
                    <a:pt x="3471" y="663"/>
                    <a:pt x="3437" y="637"/>
                    <a:pt x="3401" y="617"/>
                  </a:cubicBezTo>
                  <a:cubicBezTo>
                    <a:pt x="3356" y="591"/>
                    <a:pt x="3305" y="579"/>
                    <a:pt x="3261" y="550"/>
                  </a:cubicBezTo>
                  <a:cubicBezTo>
                    <a:pt x="3236" y="534"/>
                    <a:pt x="3229" y="499"/>
                    <a:pt x="3239" y="472"/>
                  </a:cubicBezTo>
                  <a:cubicBezTo>
                    <a:pt x="3252" y="445"/>
                    <a:pt x="3284" y="433"/>
                    <a:pt x="3312" y="432"/>
                  </a:cubicBezTo>
                  <a:cubicBezTo>
                    <a:pt x="3369" y="430"/>
                    <a:pt x="3426" y="447"/>
                    <a:pt x="3473" y="479"/>
                  </a:cubicBezTo>
                  <a:cubicBezTo>
                    <a:pt x="3473" y="432"/>
                    <a:pt x="3473" y="385"/>
                    <a:pt x="3473" y="339"/>
                  </a:cubicBezTo>
                  <a:cubicBezTo>
                    <a:pt x="3406" y="313"/>
                    <a:pt x="3332" y="304"/>
                    <a:pt x="3261" y="316"/>
                  </a:cubicBezTo>
                  <a:close/>
                  <a:moveTo>
                    <a:pt x="2204" y="337"/>
                  </a:moveTo>
                  <a:cubicBezTo>
                    <a:pt x="2166" y="358"/>
                    <a:pt x="2141" y="397"/>
                    <a:pt x="2125" y="437"/>
                  </a:cubicBezTo>
                  <a:cubicBezTo>
                    <a:pt x="2125" y="400"/>
                    <a:pt x="2125" y="364"/>
                    <a:pt x="2125" y="327"/>
                  </a:cubicBezTo>
                  <a:cubicBezTo>
                    <a:pt x="2075" y="327"/>
                    <a:pt x="2025" y="327"/>
                    <a:pt x="1974" y="327"/>
                  </a:cubicBezTo>
                  <a:cubicBezTo>
                    <a:pt x="1975" y="540"/>
                    <a:pt x="1974" y="753"/>
                    <a:pt x="1974" y="966"/>
                  </a:cubicBezTo>
                  <a:cubicBezTo>
                    <a:pt x="2025" y="966"/>
                    <a:pt x="2075" y="966"/>
                    <a:pt x="2125" y="966"/>
                  </a:cubicBezTo>
                  <a:cubicBezTo>
                    <a:pt x="2125" y="864"/>
                    <a:pt x="2125" y="762"/>
                    <a:pt x="2125" y="660"/>
                  </a:cubicBezTo>
                  <a:cubicBezTo>
                    <a:pt x="2124" y="616"/>
                    <a:pt x="2128" y="570"/>
                    <a:pt x="2147" y="530"/>
                  </a:cubicBezTo>
                  <a:cubicBezTo>
                    <a:pt x="2165" y="492"/>
                    <a:pt x="2199" y="458"/>
                    <a:pt x="2242" y="453"/>
                  </a:cubicBezTo>
                  <a:cubicBezTo>
                    <a:pt x="2278" y="450"/>
                    <a:pt x="2316" y="458"/>
                    <a:pt x="2346" y="478"/>
                  </a:cubicBezTo>
                  <a:cubicBezTo>
                    <a:pt x="2346" y="427"/>
                    <a:pt x="2346" y="376"/>
                    <a:pt x="2346" y="325"/>
                  </a:cubicBezTo>
                  <a:cubicBezTo>
                    <a:pt x="2300" y="309"/>
                    <a:pt x="2246" y="311"/>
                    <a:pt x="2204" y="337"/>
                  </a:cubicBezTo>
                  <a:close/>
                  <a:moveTo>
                    <a:pt x="1108" y="327"/>
                  </a:moveTo>
                  <a:cubicBezTo>
                    <a:pt x="1108" y="327"/>
                    <a:pt x="1107" y="753"/>
                    <a:pt x="1108" y="966"/>
                  </a:cubicBezTo>
                  <a:cubicBezTo>
                    <a:pt x="1158" y="966"/>
                    <a:pt x="1209" y="966"/>
                    <a:pt x="1259" y="966"/>
                  </a:cubicBezTo>
                  <a:cubicBezTo>
                    <a:pt x="1260" y="753"/>
                    <a:pt x="1260" y="327"/>
                    <a:pt x="1260" y="327"/>
                  </a:cubicBezTo>
                  <a:cubicBezTo>
                    <a:pt x="1108" y="327"/>
                    <a:pt x="1108" y="327"/>
                    <a:pt x="1108" y="327"/>
                  </a:cubicBezTo>
                  <a:close/>
                  <a:moveTo>
                    <a:pt x="3010" y="677"/>
                  </a:moveTo>
                  <a:cubicBezTo>
                    <a:pt x="3005" y="744"/>
                    <a:pt x="2984" y="811"/>
                    <a:pt x="2943" y="863"/>
                  </a:cubicBezTo>
                  <a:cubicBezTo>
                    <a:pt x="2900" y="919"/>
                    <a:pt x="2836" y="958"/>
                    <a:pt x="2767" y="972"/>
                  </a:cubicBezTo>
                  <a:cubicBezTo>
                    <a:pt x="2708" y="984"/>
                    <a:pt x="2647" y="984"/>
                    <a:pt x="2588" y="971"/>
                  </a:cubicBezTo>
                  <a:cubicBezTo>
                    <a:pt x="2518" y="956"/>
                    <a:pt x="2453" y="916"/>
                    <a:pt x="2412" y="856"/>
                  </a:cubicBezTo>
                  <a:cubicBezTo>
                    <a:pt x="2363" y="788"/>
                    <a:pt x="2350" y="700"/>
                    <a:pt x="2356" y="618"/>
                  </a:cubicBezTo>
                  <a:cubicBezTo>
                    <a:pt x="2360" y="548"/>
                    <a:pt x="2382" y="477"/>
                    <a:pt x="2426" y="423"/>
                  </a:cubicBezTo>
                  <a:cubicBezTo>
                    <a:pt x="2475" y="361"/>
                    <a:pt x="2550" y="325"/>
                    <a:pt x="2627" y="315"/>
                  </a:cubicBezTo>
                  <a:cubicBezTo>
                    <a:pt x="2700" y="306"/>
                    <a:pt x="2778" y="310"/>
                    <a:pt x="2846" y="341"/>
                  </a:cubicBezTo>
                  <a:cubicBezTo>
                    <a:pt x="2905" y="368"/>
                    <a:pt x="2953" y="417"/>
                    <a:pt x="2979" y="476"/>
                  </a:cubicBezTo>
                  <a:cubicBezTo>
                    <a:pt x="3008" y="539"/>
                    <a:pt x="3015" y="609"/>
                    <a:pt x="3010" y="677"/>
                  </a:cubicBezTo>
                  <a:close/>
                  <a:moveTo>
                    <a:pt x="2853" y="613"/>
                  </a:moveTo>
                  <a:cubicBezTo>
                    <a:pt x="2850" y="565"/>
                    <a:pt x="2836" y="515"/>
                    <a:pt x="2801" y="480"/>
                  </a:cubicBezTo>
                  <a:cubicBezTo>
                    <a:pt x="2768" y="446"/>
                    <a:pt x="2719" y="433"/>
                    <a:pt x="2673" y="437"/>
                  </a:cubicBezTo>
                  <a:cubicBezTo>
                    <a:pt x="2636" y="439"/>
                    <a:pt x="2599" y="451"/>
                    <a:pt x="2572" y="476"/>
                  </a:cubicBezTo>
                  <a:cubicBezTo>
                    <a:pt x="2535" y="510"/>
                    <a:pt x="2518" y="560"/>
                    <a:pt x="2513" y="609"/>
                  </a:cubicBezTo>
                  <a:cubicBezTo>
                    <a:pt x="2508" y="663"/>
                    <a:pt x="2512" y="720"/>
                    <a:pt x="2536" y="769"/>
                  </a:cubicBezTo>
                  <a:cubicBezTo>
                    <a:pt x="2556" y="807"/>
                    <a:pt x="2591" y="837"/>
                    <a:pt x="2632" y="848"/>
                  </a:cubicBezTo>
                  <a:cubicBezTo>
                    <a:pt x="2673" y="859"/>
                    <a:pt x="2717" y="858"/>
                    <a:pt x="2757" y="843"/>
                  </a:cubicBezTo>
                  <a:cubicBezTo>
                    <a:pt x="2790" y="830"/>
                    <a:pt x="2817" y="802"/>
                    <a:pt x="2832" y="769"/>
                  </a:cubicBezTo>
                  <a:cubicBezTo>
                    <a:pt x="2854" y="720"/>
                    <a:pt x="2856" y="666"/>
                    <a:pt x="2853" y="613"/>
                  </a:cubicBezTo>
                  <a:close/>
                  <a:moveTo>
                    <a:pt x="4227" y="647"/>
                  </a:moveTo>
                  <a:cubicBezTo>
                    <a:pt x="4227" y="724"/>
                    <a:pt x="4206" y="803"/>
                    <a:pt x="4158" y="864"/>
                  </a:cubicBezTo>
                  <a:cubicBezTo>
                    <a:pt x="4113" y="924"/>
                    <a:pt x="4043" y="962"/>
                    <a:pt x="3970" y="974"/>
                  </a:cubicBezTo>
                  <a:cubicBezTo>
                    <a:pt x="3899" y="986"/>
                    <a:pt x="3823" y="983"/>
                    <a:pt x="3755" y="956"/>
                  </a:cubicBezTo>
                  <a:cubicBezTo>
                    <a:pt x="3686" y="929"/>
                    <a:pt x="3629" y="874"/>
                    <a:pt x="3600" y="805"/>
                  </a:cubicBezTo>
                  <a:cubicBezTo>
                    <a:pt x="3569" y="736"/>
                    <a:pt x="3566" y="658"/>
                    <a:pt x="3576" y="584"/>
                  </a:cubicBezTo>
                  <a:cubicBezTo>
                    <a:pt x="3585" y="509"/>
                    <a:pt x="3619" y="437"/>
                    <a:pt x="3676" y="387"/>
                  </a:cubicBezTo>
                  <a:cubicBezTo>
                    <a:pt x="3723" y="346"/>
                    <a:pt x="3784" y="323"/>
                    <a:pt x="3845" y="315"/>
                  </a:cubicBezTo>
                  <a:cubicBezTo>
                    <a:pt x="3922" y="306"/>
                    <a:pt x="4002" y="311"/>
                    <a:pt x="4072" y="346"/>
                  </a:cubicBezTo>
                  <a:cubicBezTo>
                    <a:pt x="4133" y="376"/>
                    <a:pt x="4180" y="431"/>
                    <a:pt x="4203" y="494"/>
                  </a:cubicBezTo>
                  <a:cubicBezTo>
                    <a:pt x="4222" y="543"/>
                    <a:pt x="4228" y="595"/>
                    <a:pt x="4227" y="647"/>
                  </a:cubicBezTo>
                  <a:close/>
                  <a:moveTo>
                    <a:pt x="4064" y="574"/>
                  </a:moveTo>
                  <a:cubicBezTo>
                    <a:pt x="4056" y="536"/>
                    <a:pt x="4040" y="498"/>
                    <a:pt x="4009" y="473"/>
                  </a:cubicBezTo>
                  <a:cubicBezTo>
                    <a:pt x="3976" y="444"/>
                    <a:pt x="3930" y="434"/>
                    <a:pt x="3886" y="437"/>
                  </a:cubicBezTo>
                  <a:cubicBezTo>
                    <a:pt x="3844" y="439"/>
                    <a:pt x="3802" y="457"/>
                    <a:pt x="3775" y="490"/>
                  </a:cubicBezTo>
                  <a:cubicBezTo>
                    <a:pt x="3745" y="525"/>
                    <a:pt x="3732" y="572"/>
                    <a:pt x="3729" y="617"/>
                  </a:cubicBezTo>
                  <a:cubicBezTo>
                    <a:pt x="3725" y="664"/>
                    <a:pt x="3729" y="713"/>
                    <a:pt x="3747" y="757"/>
                  </a:cubicBezTo>
                  <a:cubicBezTo>
                    <a:pt x="3762" y="793"/>
                    <a:pt x="3790" y="825"/>
                    <a:pt x="3827" y="841"/>
                  </a:cubicBezTo>
                  <a:cubicBezTo>
                    <a:pt x="3862" y="856"/>
                    <a:pt x="3900" y="858"/>
                    <a:pt x="3937" y="853"/>
                  </a:cubicBezTo>
                  <a:cubicBezTo>
                    <a:pt x="3971" y="848"/>
                    <a:pt x="4004" y="831"/>
                    <a:pt x="4026" y="805"/>
                  </a:cubicBezTo>
                  <a:cubicBezTo>
                    <a:pt x="4048" y="778"/>
                    <a:pt x="4060" y="745"/>
                    <a:pt x="4066" y="711"/>
                  </a:cubicBezTo>
                  <a:cubicBezTo>
                    <a:pt x="4073" y="666"/>
                    <a:pt x="4073" y="619"/>
                    <a:pt x="4064" y="5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662" y="2256"/>
              <a:ext cx="1808" cy="1824"/>
            </a:xfrm>
            <a:custGeom>
              <a:avLst/>
              <a:gdLst>
                <a:gd name="T0" fmla="*/ 0 w 1485"/>
                <a:gd name="T1" fmla="*/ 0 h 1486"/>
                <a:gd name="T2" fmla="*/ 707 w 1485"/>
                <a:gd name="T3" fmla="*/ 0 h 1486"/>
                <a:gd name="T4" fmla="*/ 707 w 1485"/>
                <a:gd name="T5" fmla="*/ 707 h 1486"/>
                <a:gd name="T6" fmla="*/ 0 w 1485"/>
                <a:gd name="T7" fmla="*/ 707 h 1486"/>
                <a:gd name="T8" fmla="*/ 0 w 1485"/>
                <a:gd name="T9" fmla="*/ 0 h 1486"/>
                <a:gd name="T10" fmla="*/ 779 w 1485"/>
                <a:gd name="T11" fmla="*/ 0 h 1486"/>
                <a:gd name="T12" fmla="*/ 779 w 1485"/>
                <a:gd name="T13" fmla="*/ 707 h 1486"/>
                <a:gd name="T14" fmla="*/ 1485 w 1485"/>
                <a:gd name="T15" fmla="*/ 707 h 1486"/>
                <a:gd name="T16" fmla="*/ 1485 w 1485"/>
                <a:gd name="T17" fmla="*/ 0 h 1486"/>
                <a:gd name="T18" fmla="*/ 779 w 1485"/>
                <a:gd name="T19" fmla="*/ 0 h 1486"/>
                <a:gd name="T20" fmla="*/ 0 w 1485"/>
                <a:gd name="T21" fmla="*/ 779 h 1486"/>
                <a:gd name="T22" fmla="*/ 0 w 1485"/>
                <a:gd name="T23" fmla="*/ 1486 h 1486"/>
                <a:gd name="T24" fmla="*/ 707 w 1485"/>
                <a:gd name="T25" fmla="*/ 1486 h 1486"/>
                <a:gd name="T26" fmla="*/ 707 w 1485"/>
                <a:gd name="T27" fmla="*/ 779 h 1486"/>
                <a:gd name="T28" fmla="*/ 0 w 1485"/>
                <a:gd name="T29" fmla="*/ 779 h 1486"/>
                <a:gd name="T30" fmla="*/ 779 w 1485"/>
                <a:gd name="T31" fmla="*/ 779 h 1486"/>
                <a:gd name="T32" fmla="*/ 779 w 1485"/>
                <a:gd name="T33" fmla="*/ 1486 h 1486"/>
                <a:gd name="T34" fmla="*/ 1485 w 1485"/>
                <a:gd name="T35" fmla="*/ 1486 h 1486"/>
                <a:gd name="T36" fmla="*/ 1485 w 1485"/>
                <a:gd name="T37" fmla="*/ 779 h 1486"/>
                <a:gd name="T38" fmla="*/ 779 w 1485"/>
                <a:gd name="T39" fmla="*/ 779 h 1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85" h="1486">
                  <a:moveTo>
                    <a:pt x="0" y="0"/>
                  </a:moveTo>
                  <a:cubicBezTo>
                    <a:pt x="707" y="0"/>
                    <a:pt x="707" y="0"/>
                    <a:pt x="707" y="0"/>
                  </a:cubicBezTo>
                  <a:cubicBezTo>
                    <a:pt x="707" y="236"/>
                    <a:pt x="707" y="471"/>
                    <a:pt x="707" y="707"/>
                  </a:cubicBezTo>
                  <a:cubicBezTo>
                    <a:pt x="471" y="707"/>
                    <a:pt x="236" y="707"/>
                    <a:pt x="0" y="707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779" y="0"/>
                  </a:moveTo>
                  <a:cubicBezTo>
                    <a:pt x="779" y="236"/>
                    <a:pt x="779" y="471"/>
                    <a:pt x="779" y="707"/>
                  </a:cubicBezTo>
                  <a:cubicBezTo>
                    <a:pt x="1014" y="707"/>
                    <a:pt x="1250" y="707"/>
                    <a:pt x="1485" y="707"/>
                  </a:cubicBezTo>
                  <a:cubicBezTo>
                    <a:pt x="1485" y="471"/>
                    <a:pt x="1485" y="236"/>
                    <a:pt x="1485" y="0"/>
                  </a:cubicBezTo>
                  <a:cubicBezTo>
                    <a:pt x="779" y="0"/>
                    <a:pt x="779" y="0"/>
                    <a:pt x="779" y="0"/>
                  </a:cubicBezTo>
                  <a:close/>
                  <a:moveTo>
                    <a:pt x="0" y="779"/>
                  </a:moveTo>
                  <a:cubicBezTo>
                    <a:pt x="0" y="1486"/>
                    <a:pt x="0" y="1486"/>
                    <a:pt x="0" y="1486"/>
                  </a:cubicBezTo>
                  <a:cubicBezTo>
                    <a:pt x="707" y="1486"/>
                    <a:pt x="707" y="1486"/>
                    <a:pt x="707" y="1486"/>
                  </a:cubicBezTo>
                  <a:cubicBezTo>
                    <a:pt x="707" y="1250"/>
                    <a:pt x="707" y="1015"/>
                    <a:pt x="707" y="779"/>
                  </a:cubicBezTo>
                  <a:cubicBezTo>
                    <a:pt x="471" y="779"/>
                    <a:pt x="236" y="779"/>
                    <a:pt x="0" y="779"/>
                  </a:cubicBezTo>
                  <a:close/>
                  <a:moveTo>
                    <a:pt x="779" y="779"/>
                  </a:moveTo>
                  <a:cubicBezTo>
                    <a:pt x="779" y="1015"/>
                    <a:pt x="779" y="1250"/>
                    <a:pt x="779" y="1486"/>
                  </a:cubicBezTo>
                  <a:cubicBezTo>
                    <a:pt x="1485" y="1486"/>
                    <a:pt x="1485" y="1486"/>
                    <a:pt x="1485" y="1486"/>
                  </a:cubicBezTo>
                  <a:cubicBezTo>
                    <a:pt x="1485" y="1250"/>
                    <a:pt x="1485" y="1015"/>
                    <a:pt x="1485" y="779"/>
                  </a:cubicBezTo>
                  <a:cubicBezTo>
                    <a:pt x="1250" y="779"/>
                    <a:pt x="1014" y="779"/>
                    <a:pt x="779" y="7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1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829146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WO COLUMN DAR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3635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09934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309899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30803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903647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HREE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3635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442496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440635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76627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74750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409697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HREE COLUMN DAR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68304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6441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442496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440635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76627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74750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926381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EM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31878" y="672415"/>
            <a:ext cx="8371820" cy="4767680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4705" b="0" kern="1200" cap="none" spc="-98" baseline="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Statement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4309040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31878" y="672415"/>
            <a:ext cx="8371820" cy="4767680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4705" b="0" kern="1200" cap="none" spc="-98" baseline="0" dirty="0">
                <a:gradFill>
                  <a:gsLst>
                    <a:gs pos="91935">
                      <a:schemeClr val="bg2"/>
                    </a:gs>
                    <a:gs pos="82258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Statement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468841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31878" y="672415"/>
            <a:ext cx="8371820" cy="4767680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4705" b="0" kern="1200" cap="none" spc="-98" baseline="0" dirty="0">
                <a:gradFill>
                  <a:gsLst>
                    <a:gs pos="91935">
                      <a:schemeClr val="bg2"/>
                    </a:gs>
                    <a:gs pos="82258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Statement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1612603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8" y="1222570"/>
            <a:ext cx="7160578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63635" y="3191629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309899" y="3191629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30803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663635" y="4177368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64107" y="3691635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6309899" y="4177368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308037" y="3691635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63635" y="5178295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64107" y="4692570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309899" y="5178295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6308037" y="4692570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7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541988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8" y="1222570"/>
            <a:ext cx="7160578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58390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2449377" y="2769134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7" y="3223372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2449377" y="3234114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64107" y="3688362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2449377" y="3699104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64107" y="4153364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2449377" y="4164108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64107" y="4618355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2449377" y="4629099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664107" y="5083348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2449377" y="5094092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3101118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PLI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216786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PLI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85484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5484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5512565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3000"/>
                    </a14:imgEffect>
                    <a14:imgEffect>
                      <a14:brightnessContrast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" y="0"/>
            <a:ext cx="12191992" cy="6858000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>
              <a:alpha val="2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942472" y="5591574"/>
            <a:ext cx="8077956" cy="341441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Speaker Name</a:t>
            </a:r>
          </a:p>
          <a:p>
            <a:pPr lvl="0"/>
            <a:r>
              <a:rPr lang="en-US"/>
              <a:t>Speaker Title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42458" y="5145499"/>
            <a:ext cx="8077958" cy="267312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1636"/>
              </a:spcBef>
              <a:spcAft>
                <a:spcPts val="0"/>
              </a:spcAft>
              <a:buNone/>
              <a:defRPr lang="en-US" sz="2157" b="0" kern="1200" cap="all" spc="98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982" y="1105053"/>
            <a:ext cx="6498510" cy="3725096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 here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694251" y="5187659"/>
            <a:ext cx="0" cy="997227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 5"/>
          <p:cNvSpPr>
            <a:spLocks noEditPoints="1"/>
          </p:cNvSpPr>
          <p:nvPr/>
        </p:nvSpPr>
        <p:spPr bwMode="auto">
          <a:xfrm>
            <a:off x="1067209" y="717307"/>
            <a:ext cx="996654" cy="197111"/>
          </a:xfrm>
          <a:custGeom>
            <a:avLst/>
            <a:gdLst>
              <a:gd name="T0" fmla="*/ 4666 w 5027"/>
              <a:gd name="T1" fmla="*/ 151 h 986"/>
              <a:gd name="T2" fmla="*/ 4500 w 5027"/>
              <a:gd name="T3" fmla="*/ 327 h 986"/>
              <a:gd name="T4" fmla="*/ 4875 w 5027"/>
              <a:gd name="T5" fmla="*/ 136 h 986"/>
              <a:gd name="T6" fmla="*/ 5027 w 5027"/>
              <a:gd name="T7" fmla="*/ 451 h 986"/>
              <a:gd name="T8" fmla="*/ 4878 w 5027"/>
              <a:gd name="T9" fmla="*/ 783 h 986"/>
              <a:gd name="T10" fmla="*/ 5027 w 5027"/>
              <a:gd name="T11" fmla="*/ 958 h 986"/>
              <a:gd name="T12" fmla="*/ 4724 w 5027"/>
              <a:gd name="T13" fmla="*/ 779 h 986"/>
              <a:gd name="T14" fmla="*/ 4500 w 5027"/>
              <a:gd name="T15" fmla="*/ 966 h 986"/>
              <a:gd name="T16" fmla="*/ 4241 w 5027"/>
              <a:gd name="T17" fmla="*/ 450 h 986"/>
              <a:gd name="T18" fmla="*/ 4357 w 5027"/>
              <a:gd name="T19" fmla="*/ 164 h 986"/>
              <a:gd name="T20" fmla="*/ 1094 w 5027"/>
              <a:gd name="T21" fmla="*/ 142 h 986"/>
              <a:gd name="T22" fmla="*/ 1256 w 5027"/>
              <a:gd name="T23" fmla="*/ 85 h 986"/>
              <a:gd name="T24" fmla="*/ 0 w 5027"/>
              <a:gd name="T25" fmla="*/ 966 h 986"/>
              <a:gd name="T26" fmla="*/ 146 w 5027"/>
              <a:gd name="T27" fmla="*/ 278 h 986"/>
              <a:gd name="T28" fmla="*/ 535 w 5027"/>
              <a:gd name="T29" fmla="*/ 965 h 986"/>
              <a:gd name="T30" fmla="*/ 811 w 5027"/>
              <a:gd name="T31" fmla="*/ 308 h 986"/>
              <a:gd name="T32" fmla="*/ 965 w 5027"/>
              <a:gd name="T33" fmla="*/ 74 h 986"/>
              <a:gd name="T34" fmla="*/ 430 w 5027"/>
              <a:gd name="T35" fmla="*/ 601 h 986"/>
              <a:gd name="T36" fmla="*/ 1592 w 5027"/>
              <a:gd name="T37" fmla="*/ 326 h 986"/>
              <a:gd name="T38" fmla="*/ 1454 w 5027"/>
              <a:gd name="T39" fmla="*/ 897 h 986"/>
              <a:gd name="T40" fmla="*/ 1862 w 5027"/>
              <a:gd name="T41" fmla="*/ 798 h 986"/>
              <a:gd name="T42" fmla="*/ 1520 w 5027"/>
              <a:gd name="T43" fmla="*/ 685 h 986"/>
              <a:gd name="T44" fmla="*/ 1862 w 5027"/>
              <a:gd name="T45" fmla="*/ 491 h 986"/>
              <a:gd name="T46" fmla="*/ 1592 w 5027"/>
              <a:gd name="T47" fmla="*/ 326 h 986"/>
              <a:gd name="T48" fmla="*/ 3088 w 5027"/>
              <a:gd name="T49" fmla="*/ 562 h 986"/>
              <a:gd name="T50" fmla="*/ 3344 w 5027"/>
              <a:gd name="T51" fmla="*/ 760 h 986"/>
              <a:gd name="T52" fmla="*/ 3081 w 5027"/>
              <a:gd name="T53" fmla="*/ 797 h 986"/>
              <a:gd name="T54" fmla="*/ 3449 w 5027"/>
              <a:gd name="T55" fmla="*/ 916 h 986"/>
              <a:gd name="T56" fmla="*/ 3261 w 5027"/>
              <a:gd name="T57" fmla="*/ 550 h 986"/>
              <a:gd name="T58" fmla="*/ 3473 w 5027"/>
              <a:gd name="T59" fmla="*/ 479 h 986"/>
              <a:gd name="T60" fmla="*/ 2204 w 5027"/>
              <a:gd name="T61" fmla="*/ 337 h 986"/>
              <a:gd name="T62" fmla="*/ 1974 w 5027"/>
              <a:gd name="T63" fmla="*/ 327 h 986"/>
              <a:gd name="T64" fmla="*/ 2125 w 5027"/>
              <a:gd name="T65" fmla="*/ 660 h 986"/>
              <a:gd name="T66" fmla="*/ 2346 w 5027"/>
              <a:gd name="T67" fmla="*/ 478 h 986"/>
              <a:gd name="T68" fmla="*/ 1108 w 5027"/>
              <a:gd name="T69" fmla="*/ 327 h 986"/>
              <a:gd name="T70" fmla="*/ 1260 w 5027"/>
              <a:gd name="T71" fmla="*/ 327 h 986"/>
              <a:gd name="T72" fmla="*/ 2943 w 5027"/>
              <a:gd name="T73" fmla="*/ 863 h 986"/>
              <a:gd name="T74" fmla="*/ 2412 w 5027"/>
              <a:gd name="T75" fmla="*/ 856 h 986"/>
              <a:gd name="T76" fmla="*/ 2627 w 5027"/>
              <a:gd name="T77" fmla="*/ 315 h 986"/>
              <a:gd name="T78" fmla="*/ 3010 w 5027"/>
              <a:gd name="T79" fmla="*/ 677 h 986"/>
              <a:gd name="T80" fmla="*/ 2673 w 5027"/>
              <a:gd name="T81" fmla="*/ 437 h 986"/>
              <a:gd name="T82" fmla="*/ 2536 w 5027"/>
              <a:gd name="T83" fmla="*/ 769 h 986"/>
              <a:gd name="T84" fmla="*/ 2832 w 5027"/>
              <a:gd name="T85" fmla="*/ 769 h 986"/>
              <a:gd name="T86" fmla="*/ 4158 w 5027"/>
              <a:gd name="T87" fmla="*/ 864 h 986"/>
              <a:gd name="T88" fmla="*/ 3600 w 5027"/>
              <a:gd name="T89" fmla="*/ 805 h 986"/>
              <a:gd name="T90" fmla="*/ 3845 w 5027"/>
              <a:gd name="T91" fmla="*/ 315 h 986"/>
              <a:gd name="T92" fmla="*/ 4227 w 5027"/>
              <a:gd name="T93" fmla="*/ 647 h 986"/>
              <a:gd name="T94" fmla="*/ 3886 w 5027"/>
              <a:gd name="T95" fmla="*/ 437 h 986"/>
              <a:gd name="T96" fmla="*/ 3747 w 5027"/>
              <a:gd name="T97" fmla="*/ 757 h 986"/>
              <a:gd name="T98" fmla="*/ 4026 w 5027"/>
              <a:gd name="T99" fmla="*/ 805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027" h="986">
                <a:moveTo>
                  <a:pt x="4443" y="46"/>
                </a:moveTo>
                <a:cubicBezTo>
                  <a:pt x="4508" y="4"/>
                  <a:pt x="4593" y="0"/>
                  <a:pt x="4666" y="20"/>
                </a:cubicBezTo>
                <a:cubicBezTo>
                  <a:pt x="4667" y="64"/>
                  <a:pt x="4666" y="108"/>
                  <a:pt x="4666" y="151"/>
                </a:cubicBezTo>
                <a:cubicBezTo>
                  <a:pt x="4631" y="136"/>
                  <a:pt x="4590" y="126"/>
                  <a:pt x="4554" y="141"/>
                </a:cubicBezTo>
                <a:cubicBezTo>
                  <a:pt x="4525" y="153"/>
                  <a:pt x="4507" y="182"/>
                  <a:pt x="4503" y="212"/>
                </a:cubicBezTo>
                <a:cubicBezTo>
                  <a:pt x="4497" y="250"/>
                  <a:pt x="4501" y="289"/>
                  <a:pt x="4500" y="327"/>
                </a:cubicBezTo>
                <a:cubicBezTo>
                  <a:pt x="4574" y="327"/>
                  <a:pt x="4649" y="327"/>
                  <a:pt x="4723" y="327"/>
                </a:cubicBezTo>
                <a:cubicBezTo>
                  <a:pt x="4724" y="278"/>
                  <a:pt x="4723" y="230"/>
                  <a:pt x="4724" y="182"/>
                </a:cubicBezTo>
                <a:cubicBezTo>
                  <a:pt x="4775" y="167"/>
                  <a:pt x="4825" y="151"/>
                  <a:pt x="4875" y="136"/>
                </a:cubicBezTo>
                <a:cubicBezTo>
                  <a:pt x="4876" y="200"/>
                  <a:pt x="4875" y="263"/>
                  <a:pt x="4876" y="327"/>
                </a:cubicBezTo>
                <a:cubicBezTo>
                  <a:pt x="4926" y="326"/>
                  <a:pt x="4977" y="327"/>
                  <a:pt x="5027" y="327"/>
                </a:cubicBezTo>
                <a:cubicBezTo>
                  <a:pt x="5027" y="451"/>
                  <a:pt x="5027" y="451"/>
                  <a:pt x="5027" y="451"/>
                </a:cubicBezTo>
                <a:cubicBezTo>
                  <a:pt x="4976" y="449"/>
                  <a:pt x="4926" y="450"/>
                  <a:pt x="4875" y="450"/>
                </a:cubicBezTo>
                <a:cubicBezTo>
                  <a:pt x="4875" y="522"/>
                  <a:pt x="4875" y="593"/>
                  <a:pt x="4875" y="664"/>
                </a:cubicBezTo>
                <a:cubicBezTo>
                  <a:pt x="4876" y="704"/>
                  <a:pt x="4873" y="743"/>
                  <a:pt x="4878" y="783"/>
                </a:cubicBezTo>
                <a:cubicBezTo>
                  <a:pt x="4881" y="806"/>
                  <a:pt x="4889" y="832"/>
                  <a:pt x="4911" y="844"/>
                </a:cubicBezTo>
                <a:cubicBezTo>
                  <a:pt x="4947" y="864"/>
                  <a:pt x="4994" y="855"/>
                  <a:pt x="5027" y="833"/>
                </a:cubicBezTo>
                <a:cubicBezTo>
                  <a:pt x="5027" y="958"/>
                  <a:pt x="5027" y="958"/>
                  <a:pt x="5027" y="958"/>
                </a:cubicBezTo>
                <a:cubicBezTo>
                  <a:pt x="4983" y="977"/>
                  <a:pt x="4935" y="983"/>
                  <a:pt x="4887" y="980"/>
                </a:cubicBezTo>
                <a:cubicBezTo>
                  <a:pt x="4842" y="976"/>
                  <a:pt x="4796" y="960"/>
                  <a:pt x="4767" y="924"/>
                </a:cubicBezTo>
                <a:cubicBezTo>
                  <a:pt x="4733" y="884"/>
                  <a:pt x="4724" y="830"/>
                  <a:pt x="4724" y="779"/>
                </a:cubicBezTo>
                <a:cubicBezTo>
                  <a:pt x="4723" y="669"/>
                  <a:pt x="4724" y="560"/>
                  <a:pt x="4723" y="450"/>
                </a:cubicBezTo>
                <a:cubicBezTo>
                  <a:pt x="4649" y="450"/>
                  <a:pt x="4574" y="450"/>
                  <a:pt x="4500" y="450"/>
                </a:cubicBezTo>
                <a:cubicBezTo>
                  <a:pt x="4500" y="622"/>
                  <a:pt x="4500" y="794"/>
                  <a:pt x="4500" y="966"/>
                </a:cubicBezTo>
                <a:cubicBezTo>
                  <a:pt x="4449" y="966"/>
                  <a:pt x="4398" y="966"/>
                  <a:pt x="4347" y="966"/>
                </a:cubicBezTo>
                <a:cubicBezTo>
                  <a:pt x="4347" y="794"/>
                  <a:pt x="4347" y="622"/>
                  <a:pt x="4347" y="450"/>
                </a:cubicBezTo>
                <a:cubicBezTo>
                  <a:pt x="4312" y="450"/>
                  <a:pt x="4276" y="450"/>
                  <a:pt x="4241" y="450"/>
                </a:cubicBezTo>
                <a:cubicBezTo>
                  <a:pt x="4241" y="409"/>
                  <a:pt x="4241" y="368"/>
                  <a:pt x="4241" y="327"/>
                </a:cubicBezTo>
                <a:cubicBezTo>
                  <a:pt x="4276" y="326"/>
                  <a:pt x="4311" y="327"/>
                  <a:pt x="4347" y="327"/>
                </a:cubicBezTo>
                <a:cubicBezTo>
                  <a:pt x="4349" y="273"/>
                  <a:pt x="4341" y="217"/>
                  <a:pt x="4357" y="164"/>
                </a:cubicBezTo>
                <a:cubicBezTo>
                  <a:pt x="4371" y="116"/>
                  <a:pt x="4401" y="73"/>
                  <a:pt x="4443" y="46"/>
                </a:cubicBezTo>
                <a:close/>
                <a:moveTo>
                  <a:pt x="1171" y="55"/>
                </a:moveTo>
                <a:cubicBezTo>
                  <a:pt x="1129" y="60"/>
                  <a:pt x="1093" y="99"/>
                  <a:pt x="1094" y="142"/>
                </a:cubicBezTo>
                <a:cubicBezTo>
                  <a:pt x="1092" y="183"/>
                  <a:pt x="1125" y="220"/>
                  <a:pt x="1165" y="227"/>
                </a:cubicBezTo>
                <a:cubicBezTo>
                  <a:pt x="1203" y="236"/>
                  <a:pt x="1247" y="219"/>
                  <a:pt x="1266" y="185"/>
                </a:cubicBezTo>
                <a:cubicBezTo>
                  <a:pt x="1284" y="154"/>
                  <a:pt x="1280" y="112"/>
                  <a:pt x="1256" y="85"/>
                </a:cubicBezTo>
                <a:cubicBezTo>
                  <a:pt x="1235" y="61"/>
                  <a:pt x="1202" y="51"/>
                  <a:pt x="1171" y="55"/>
                </a:cubicBezTo>
                <a:close/>
                <a:moveTo>
                  <a:pt x="0" y="74"/>
                </a:moveTo>
                <a:cubicBezTo>
                  <a:pt x="0" y="371"/>
                  <a:pt x="0" y="668"/>
                  <a:pt x="0" y="966"/>
                </a:cubicBezTo>
                <a:cubicBezTo>
                  <a:pt x="48" y="966"/>
                  <a:pt x="97" y="966"/>
                  <a:pt x="145" y="966"/>
                </a:cubicBezTo>
                <a:cubicBezTo>
                  <a:pt x="145" y="833"/>
                  <a:pt x="145" y="700"/>
                  <a:pt x="145" y="567"/>
                </a:cubicBezTo>
                <a:cubicBezTo>
                  <a:pt x="146" y="470"/>
                  <a:pt x="144" y="374"/>
                  <a:pt x="146" y="278"/>
                </a:cubicBezTo>
                <a:cubicBezTo>
                  <a:pt x="149" y="283"/>
                  <a:pt x="151" y="287"/>
                  <a:pt x="154" y="292"/>
                </a:cubicBezTo>
                <a:cubicBezTo>
                  <a:pt x="245" y="516"/>
                  <a:pt x="334" y="741"/>
                  <a:pt x="426" y="966"/>
                </a:cubicBezTo>
                <a:cubicBezTo>
                  <a:pt x="462" y="965"/>
                  <a:pt x="499" y="966"/>
                  <a:pt x="535" y="965"/>
                </a:cubicBezTo>
                <a:cubicBezTo>
                  <a:pt x="623" y="740"/>
                  <a:pt x="713" y="517"/>
                  <a:pt x="802" y="292"/>
                </a:cubicBezTo>
                <a:cubicBezTo>
                  <a:pt x="804" y="287"/>
                  <a:pt x="807" y="283"/>
                  <a:pt x="810" y="278"/>
                </a:cubicBezTo>
                <a:cubicBezTo>
                  <a:pt x="810" y="288"/>
                  <a:pt x="811" y="298"/>
                  <a:pt x="811" y="308"/>
                </a:cubicBezTo>
                <a:cubicBezTo>
                  <a:pt x="810" y="527"/>
                  <a:pt x="811" y="746"/>
                  <a:pt x="810" y="965"/>
                </a:cubicBezTo>
                <a:cubicBezTo>
                  <a:pt x="862" y="966"/>
                  <a:pt x="913" y="965"/>
                  <a:pt x="965" y="966"/>
                </a:cubicBezTo>
                <a:cubicBezTo>
                  <a:pt x="964" y="668"/>
                  <a:pt x="964" y="371"/>
                  <a:pt x="965" y="74"/>
                </a:cubicBezTo>
                <a:cubicBezTo>
                  <a:pt x="893" y="75"/>
                  <a:pt x="822" y="74"/>
                  <a:pt x="751" y="75"/>
                </a:cubicBezTo>
                <a:cubicBezTo>
                  <a:pt x="662" y="295"/>
                  <a:pt x="572" y="514"/>
                  <a:pt x="483" y="733"/>
                </a:cubicBezTo>
                <a:cubicBezTo>
                  <a:pt x="465" y="689"/>
                  <a:pt x="448" y="645"/>
                  <a:pt x="430" y="601"/>
                </a:cubicBezTo>
                <a:cubicBezTo>
                  <a:pt x="361" y="425"/>
                  <a:pt x="291" y="250"/>
                  <a:pt x="222" y="74"/>
                </a:cubicBezTo>
                <a:cubicBezTo>
                  <a:pt x="148" y="74"/>
                  <a:pt x="74" y="74"/>
                  <a:pt x="0" y="74"/>
                </a:cubicBezTo>
                <a:close/>
                <a:moveTo>
                  <a:pt x="1592" y="326"/>
                </a:moveTo>
                <a:cubicBezTo>
                  <a:pt x="1524" y="346"/>
                  <a:pt x="1462" y="387"/>
                  <a:pt x="1422" y="446"/>
                </a:cubicBezTo>
                <a:cubicBezTo>
                  <a:pt x="1375" y="515"/>
                  <a:pt x="1358" y="601"/>
                  <a:pt x="1362" y="683"/>
                </a:cubicBezTo>
                <a:cubicBezTo>
                  <a:pt x="1365" y="762"/>
                  <a:pt x="1397" y="841"/>
                  <a:pt x="1454" y="897"/>
                </a:cubicBezTo>
                <a:cubicBezTo>
                  <a:pt x="1507" y="948"/>
                  <a:pt x="1580" y="976"/>
                  <a:pt x="1653" y="980"/>
                </a:cubicBezTo>
                <a:cubicBezTo>
                  <a:pt x="1725" y="983"/>
                  <a:pt x="1800" y="974"/>
                  <a:pt x="1862" y="937"/>
                </a:cubicBezTo>
                <a:cubicBezTo>
                  <a:pt x="1862" y="891"/>
                  <a:pt x="1862" y="844"/>
                  <a:pt x="1862" y="798"/>
                </a:cubicBezTo>
                <a:cubicBezTo>
                  <a:pt x="1822" y="828"/>
                  <a:pt x="1775" y="849"/>
                  <a:pt x="1725" y="855"/>
                </a:cubicBezTo>
                <a:cubicBezTo>
                  <a:pt x="1674" y="858"/>
                  <a:pt x="1620" y="846"/>
                  <a:pt x="1582" y="812"/>
                </a:cubicBezTo>
                <a:cubicBezTo>
                  <a:pt x="1545" y="780"/>
                  <a:pt x="1525" y="733"/>
                  <a:pt x="1520" y="685"/>
                </a:cubicBezTo>
                <a:cubicBezTo>
                  <a:pt x="1513" y="624"/>
                  <a:pt x="1522" y="558"/>
                  <a:pt x="1561" y="508"/>
                </a:cubicBezTo>
                <a:cubicBezTo>
                  <a:pt x="1590" y="468"/>
                  <a:pt x="1638" y="442"/>
                  <a:pt x="1687" y="438"/>
                </a:cubicBezTo>
                <a:cubicBezTo>
                  <a:pt x="1750" y="430"/>
                  <a:pt x="1813" y="454"/>
                  <a:pt x="1862" y="491"/>
                </a:cubicBezTo>
                <a:cubicBezTo>
                  <a:pt x="1862" y="442"/>
                  <a:pt x="1861" y="394"/>
                  <a:pt x="1862" y="345"/>
                </a:cubicBezTo>
                <a:cubicBezTo>
                  <a:pt x="1849" y="337"/>
                  <a:pt x="1834" y="331"/>
                  <a:pt x="1819" y="327"/>
                </a:cubicBezTo>
                <a:cubicBezTo>
                  <a:pt x="1745" y="306"/>
                  <a:pt x="1665" y="305"/>
                  <a:pt x="1592" y="326"/>
                </a:cubicBezTo>
                <a:close/>
                <a:moveTo>
                  <a:pt x="3261" y="316"/>
                </a:moveTo>
                <a:cubicBezTo>
                  <a:pt x="3201" y="327"/>
                  <a:pt x="3143" y="358"/>
                  <a:pt x="3109" y="410"/>
                </a:cubicBezTo>
                <a:cubicBezTo>
                  <a:pt x="3080" y="454"/>
                  <a:pt x="3076" y="512"/>
                  <a:pt x="3088" y="562"/>
                </a:cubicBezTo>
                <a:cubicBezTo>
                  <a:pt x="3096" y="597"/>
                  <a:pt x="3117" y="627"/>
                  <a:pt x="3145" y="649"/>
                </a:cubicBezTo>
                <a:cubicBezTo>
                  <a:pt x="3185" y="679"/>
                  <a:pt x="3232" y="696"/>
                  <a:pt x="3277" y="717"/>
                </a:cubicBezTo>
                <a:cubicBezTo>
                  <a:pt x="3301" y="728"/>
                  <a:pt x="3326" y="739"/>
                  <a:pt x="3344" y="760"/>
                </a:cubicBezTo>
                <a:cubicBezTo>
                  <a:pt x="3362" y="787"/>
                  <a:pt x="3357" y="832"/>
                  <a:pt x="3325" y="847"/>
                </a:cubicBezTo>
                <a:cubicBezTo>
                  <a:pt x="3293" y="863"/>
                  <a:pt x="3255" y="862"/>
                  <a:pt x="3220" y="857"/>
                </a:cubicBezTo>
                <a:cubicBezTo>
                  <a:pt x="3170" y="848"/>
                  <a:pt x="3122" y="827"/>
                  <a:pt x="3081" y="797"/>
                </a:cubicBezTo>
                <a:cubicBezTo>
                  <a:pt x="3081" y="846"/>
                  <a:pt x="3081" y="895"/>
                  <a:pt x="3081" y="945"/>
                </a:cubicBezTo>
                <a:cubicBezTo>
                  <a:pt x="3130" y="966"/>
                  <a:pt x="3183" y="977"/>
                  <a:pt x="3236" y="980"/>
                </a:cubicBezTo>
                <a:cubicBezTo>
                  <a:pt x="3311" y="983"/>
                  <a:pt x="3393" y="969"/>
                  <a:pt x="3449" y="916"/>
                </a:cubicBezTo>
                <a:cubicBezTo>
                  <a:pt x="3508" y="863"/>
                  <a:pt x="3522" y="771"/>
                  <a:pt x="3489" y="701"/>
                </a:cubicBezTo>
                <a:cubicBezTo>
                  <a:pt x="3471" y="663"/>
                  <a:pt x="3437" y="637"/>
                  <a:pt x="3401" y="617"/>
                </a:cubicBezTo>
                <a:cubicBezTo>
                  <a:pt x="3356" y="591"/>
                  <a:pt x="3305" y="579"/>
                  <a:pt x="3261" y="550"/>
                </a:cubicBezTo>
                <a:cubicBezTo>
                  <a:pt x="3236" y="534"/>
                  <a:pt x="3229" y="499"/>
                  <a:pt x="3239" y="472"/>
                </a:cubicBezTo>
                <a:cubicBezTo>
                  <a:pt x="3252" y="445"/>
                  <a:pt x="3284" y="433"/>
                  <a:pt x="3312" y="432"/>
                </a:cubicBezTo>
                <a:cubicBezTo>
                  <a:pt x="3369" y="430"/>
                  <a:pt x="3426" y="447"/>
                  <a:pt x="3473" y="479"/>
                </a:cubicBezTo>
                <a:cubicBezTo>
                  <a:pt x="3473" y="432"/>
                  <a:pt x="3473" y="385"/>
                  <a:pt x="3473" y="339"/>
                </a:cubicBezTo>
                <a:cubicBezTo>
                  <a:pt x="3406" y="313"/>
                  <a:pt x="3332" y="304"/>
                  <a:pt x="3261" y="316"/>
                </a:cubicBezTo>
                <a:close/>
                <a:moveTo>
                  <a:pt x="2204" y="337"/>
                </a:moveTo>
                <a:cubicBezTo>
                  <a:pt x="2166" y="358"/>
                  <a:pt x="2141" y="397"/>
                  <a:pt x="2125" y="437"/>
                </a:cubicBezTo>
                <a:cubicBezTo>
                  <a:pt x="2125" y="400"/>
                  <a:pt x="2125" y="364"/>
                  <a:pt x="2125" y="327"/>
                </a:cubicBezTo>
                <a:cubicBezTo>
                  <a:pt x="2075" y="327"/>
                  <a:pt x="2025" y="327"/>
                  <a:pt x="1974" y="327"/>
                </a:cubicBezTo>
                <a:cubicBezTo>
                  <a:pt x="1975" y="540"/>
                  <a:pt x="1974" y="753"/>
                  <a:pt x="1974" y="966"/>
                </a:cubicBezTo>
                <a:cubicBezTo>
                  <a:pt x="2025" y="966"/>
                  <a:pt x="2075" y="966"/>
                  <a:pt x="2125" y="966"/>
                </a:cubicBezTo>
                <a:cubicBezTo>
                  <a:pt x="2125" y="864"/>
                  <a:pt x="2125" y="762"/>
                  <a:pt x="2125" y="660"/>
                </a:cubicBezTo>
                <a:cubicBezTo>
                  <a:pt x="2124" y="616"/>
                  <a:pt x="2128" y="570"/>
                  <a:pt x="2147" y="530"/>
                </a:cubicBezTo>
                <a:cubicBezTo>
                  <a:pt x="2165" y="492"/>
                  <a:pt x="2199" y="458"/>
                  <a:pt x="2242" y="453"/>
                </a:cubicBezTo>
                <a:cubicBezTo>
                  <a:pt x="2278" y="450"/>
                  <a:pt x="2316" y="458"/>
                  <a:pt x="2346" y="478"/>
                </a:cubicBezTo>
                <a:cubicBezTo>
                  <a:pt x="2346" y="427"/>
                  <a:pt x="2346" y="376"/>
                  <a:pt x="2346" y="325"/>
                </a:cubicBezTo>
                <a:cubicBezTo>
                  <a:pt x="2300" y="309"/>
                  <a:pt x="2246" y="311"/>
                  <a:pt x="2204" y="337"/>
                </a:cubicBezTo>
                <a:close/>
                <a:moveTo>
                  <a:pt x="1108" y="327"/>
                </a:moveTo>
                <a:cubicBezTo>
                  <a:pt x="1108" y="327"/>
                  <a:pt x="1107" y="753"/>
                  <a:pt x="1108" y="966"/>
                </a:cubicBezTo>
                <a:cubicBezTo>
                  <a:pt x="1158" y="966"/>
                  <a:pt x="1209" y="966"/>
                  <a:pt x="1259" y="966"/>
                </a:cubicBezTo>
                <a:cubicBezTo>
                  <a:pt x="1260" y="753"/>
                  <a:pt x="1260" y="327"/>
                  <a:pt x="1260" y="327"/>
                </a:cubicBezTo>
                <a:cubicBezTo>
                  <a:pt x="1108" y="327"/>
                  <a:pt x="1108" y="327"/>
                  <a:pt x="1108" y="327"/>
                </a:cubicBezTo>
                <a:close/>
                <a:moveTo>
                  <a:pt x="3010" y="677"/>
                </a:moveTo>
                <a:cubicBezTo>
                  <a:pt x="3005" y="744"/>
                  <a:pt x="2984" y="811"/>
                  <a:pt x="2943" y="863"/>
                </a:cubicBezTo>
                <a:cubicBezTo>
                  <a:pt x="2900" y="919"/>
                  <a:pt x="2836" y="958"/>
                  <a:pt x="2767" y="972"/>
                </a:cubicBezTo>
                <a:cubicBezTo>
                  <a:pt x="2708" y="984"/>
                  <a:pt x="2647" y="984"/>
                  <a:pt x="2588" y="971"/>
                </a:cubicBezTo>
                <a:cubicBezTo>
                  <a:pt x="2518" y="956"/>
                  <a:pt x="2453" y="916"/>
                  <a:pt x="2412" y="856"/>
                </a:cubicBezTo>
                <a:cubicBezTo>
                  <a:pt x="2363" y="788"/>
                  <a:pt x="2350" y="700"/>
                  <a:pt x="2356" y="618"/>
                </a:cubicBezTo>
                <a:cubicBezTo>
                  <a:pt x="2360" y="548"/>
                  <a:pt x="2382" y="477"/>
                  <a:pt x="2426" y="423"/>
                </a:cubicBezTo>
                <a:cubicBezTo>
                  <a:pt x="2475" y="361"/>
                  <a:pt x="2550" y="325"/>
                  <a:pt x="2627" y="315"/>
                </a:cubicBezTo>
                <a:cubicBezTo>
                  <a:pt x="2700" y="306"/>
                  <a:pt x="2778" y="310"/>
                  <a:pt x="2846" y="341"/>
                </a:cubicBezTo>
                <a:cubicBezTo>
                  <a:pt x="2905" y="368"/>
                  <a:pt x="2953" y="417"/>
                  <a:pt x="2979" y="476"/>
                </a:cubicBezTo>
                <a:cubicBezTo>
                  <a:pt x="3008" y="539"/>
                  <a:pt x="3015" y="609"/>
                  <a:pt x="3010" y="677"/>
                </a:cubicBezTo>
                <a:close/>
                <a:moveTo>
                  <a:pt x="2853" y="613"/>
                </a:moveTo>
                <a:cubicBezTo>
                  <a:pt x="2850" y="565"/>
                  <a:pt x="2836" y="515"/>
                  <a:pt x="2801" y="480"/>
                </a:cubicBezTo>
                <a:cubicBezTo>
                  <a:pt x="2768" y="446"/>
                  <a:pt x="2719" y="433"/>
                  <a:pt x="2673" y="437"/>
                </a:cubicBezTo>
                <a:cubicBezTo>
                  <a:pt x="2636" y="439"/>
                  <a:pt x="2599" y="451"/>
                  <a:pt x="2572" y="476"/>
                </a:cubicBezTo>
                <a:cubicBezTo>
                  <a:pt x="2535" y="510"/>
                  <a:pt x="2518" y="560"/>
                  <a:pt x="2513" y="609"/>
                </a:cubicBezTo>
                <a:cubicBezTo>
                  <a:pt x="2508" y="663"/>
                  <a:pt x="2512" y="720"/>
                  <a:pt x="2536" y="769"/>
                </a:cubicBezTo>
                <a:cubicBezTo>
                  <a:pt x="2556" y="807"/>
                  <a:pt x="2591" y="837"/>
                  <a:pt x="2632" y="848"/>
                </a:cubicBezTo>
                <a:cubicBezTo>
                  <a:pt x="2673" y="859"/>
                  <a:pt x="2717" y="858"/>
                  <a:pt x="2757" y="843"/>
                </a:cubicBezTo>
                <a:cubicBezTo>
                  <a:pt x="2790" y="830"/>
                  <a:pt x="2817" y="802"/>
                  <a:pt x="2832" y="769"/>
                </a:cubicBezTo>
                <a:cubicBezTo>
                  <a:pt x="2854" y="720"/>
                  <a:pt x="2856" y="666"/>
                  <a:pt x="2853" y="613"/>
                </a:cubicBezTo>
                <a:close/>
                <a:moveTo>
                  <a:pt x="4227" y="647"/>
                </a:moveTo>
                <a:cubicBezTo>
                  <a:pt x="4227" y="724"/>
                  <a:pt x="4206" y="803"/>
                  <a:pt x="4158" y="864"/>
                </a:cubicBezTo>
                <a:cubicBezTo>
                  <a:pt x="4113" y="924"/>
                  <a:pt x="4043" y="962"/>
                  <a:pt x="3970" y="974"/>
                </a:cubicBezTo>
                <a:cubicBezTo>
                  <a:pt x="3899" y="986"/>
                  <a:pt x="3823" y="983"/>
                  <a:pt x="3755" y="956"/>
                </a:cubicBezTo>
                <a:cubicBezTo>
                  <a:pt x="3686" y="929"/>
                  <a:pt x="3629" y="874"/>
                  <a:pt x="3600" y="805"/>
                </a:cubicBezTo>
                <a:cubicBezTo>
                  <a:pt x="3569" y="736"/>
                  <a:pt x="3566" y="658"/>
                  <a:pt x="3576" y="584"/>
                </a:cubicBezTo>
                <a:cubicBezTo>
                  <a:pt x="3585" y="509"/>
                  <a:pt x="3619" y="437"/>
                  <a:pt x="3676" y="387"/>
                </a:cubicBezTo>
                <a:cubicBezTo>
                  <a:pt x="3723" y="346"/>
                  <a:pt x="3784" y="323"/>
                  <a:pt x="3845" y="315"/>
                </a:cubicBezTo>
                <a:cubicBezTo>
                  <a:pt x="3922" y="306"/>
                  <a:pt x="4002" y="311"/>
                  <a:pt x="4072" y="346"/>
                </a:cubicBezTo>
                <a:cubicBezTo>
                  <a:pt x="4133" y="376"/>
                  <a:pt x="4180" y="431"/>
                  <a:pt x="4203" y="494"/>
                </a:cubicBezTo>
                <a:cubicBezTo>
                  <a:pt x="4222" y="543"/>
                  <a:pt x="4228" y="595"/>
                  <a:pt x="4227" y="647"/>
                </a:cubicBezTo>
                <a:close/>
                <a:moveTo>
                  <a:pt x="4064" y="574"/>
                </a:moveTo>
                <a:cubicBezTo>
                  <a:pt x="4056" y="536"/>
                  <a:pt x="4040" y="498"/>
                  <a:pt x="4009" y="473"/>
                </a:cubicBezTo>
                <a:cubicBezTo>
                  <a:pt x="3976" y="444"/>
                  <a:pt x="3930" y="434"/>
                  <a:pt x="3886" y="437"/>
                </a:cubicBezTo>
                <a:cubicBezTo>
                  <a:pt x="3844" y="439"/>
                  <a:pt x="3802" y="457"/>
                  <a:pt x="3775" y="490"/>
                </a:cubicBezTo>
                <a:cubicBezTo>
                  <a:pt x="3745" y="525"/>
                  <a:pt x="3732" y="572"/>
                  <a:pt x="3729" y="617"/>
                </a:cubicBezTo>
                <a:cubicBezTo>
                  <a:pt x="3725" y="664"/>
                  <a:pt x="3729" y="713"/>
                  <a:pt x="3747" y="757"/>
                </a:cubicBezTo>
                <a:cubicBezTo>
                  <a:pt x="3762" y="793"/>
                  <a:pt x="3790" y="825"/>
                  <a:pt x="3827" y="841"/>
                </a:cubicBezTo>
                <a:cubicBezTo>
                  <a:pt x="3862" y="856"/>
                  <a:pt x="3900" y="858"/>
                  <a:pt x="3937" y="853"/>
                </a:cubicBezTo>
                <a:cubicBezTo>
                  <a:pt x="3971" y="848"/>
                  <a:pt x="4004" y="831"/>
                  <a:pt x="4026" y="805"/>
                </a:cubicBezTo>
                <a:cubicBezTo>
                  <a:pt x="4048" y="778"/>
                  <a:pt x="4060" y="745"/>
                  <a:pt x="4066" y="711"/>
                </a:cubicBezTo>
                <a:cubicBezTo>
                  <a:pt x="4073" y="666"/>
                  <a:pt x="4073" y="619"/>
                  <a:pt x="4064" y="57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84769" y="672672"/>
            <a:ext cx="295074" cy="297133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072523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PLIT AL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/>
          </p:cNvSpPr>
          <p:nvPr userDrawn="1"/>
        </p:nvSpPr>
        <p:spPr bwMode="auto">
          <a:xfrm rot="10800000" flipV="1">
            <a:off x="5279421" y="-1188"/>
            <a:ext cx="6912587" cy="6860381"/>
          </a:xfrm>
          <a:custGeom>
            <a:avLst/>
            <a:gdLst>
              <a:gd name="connsiteX0" fmla="*/ 3208981 w 6910787"/>
              <a:gd name="connsiteY0" fmla="*/ 0 h 6996953"/>
              <a:gd name="connsiteX1" fmla="*/ 0 w 6910787"/>
              <a:gd name="connsiteY1" fmla="*/ 0 h 6996953"/>
              <a:gd name="connsiteX2" fmla="*/ 0 w 6910787"/>
              <a:gd name="connsiteY2" fmla="*/ 6996953 h 6996953"/>
              <a:gd name="connsiteX3" fmla="*/ 6910787 w 6910787"/>
              <a:gd name="connsiteY3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0787" h="6996953">
                <a:moveTo>
                  <a:pt x="3208981" y="0"/>
                </a:moveTo>
                <a:lnTo>
                  <a:pt x="0" y="0"/>
                </a:lnTo>
                <a:lnTo>
                  <a:pt x="0" y="6996953"/>
                </a:lnTo>
                <a:lnTo>
                  <a:pt x="6910787" y="699695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63717">
                      <a:schemeClr val="tx1"/>
                    </a:gs>
                    <a:gs pos="35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63717">
                      <a:schemeClr val="tx1"/>
                    </a:gs>
                    <a:gs pos="35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6726">
                      <a:schemeClr val="accent4"/>
                    </a:gs>
                    <a:gs pos="73451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399863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PLIT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/>
          </p:cNvSpPr>
          <p:nvPr userDrawn="1"/>
        </p:nvSpPr>
        <p:spPr bwMode="auto">
          <a:xfrm rot="10800000" flipV="1">
            <a:off x="5279421" y="-1188"/>
            <a:ext cx="6912587" cy="6860381"/>
          </a:xfrm>
          <a:custGeom>
            <a:avLst/>
            <a:gdLst>
              <a:gd name="connsiteX0" fmla="*/ 3208981 w 6910787"/>
              <a:gd name="connsiteY0" fmla="*/ 0 h 6996953"/>
              <a:gd name="connsiteX1" fmla="*/ 0 w 6910787"/>
              <a:gd name="connsiteY1" fmla="*/ 0 h 6996953"/>
              <a:gd name="connsiteX2" fmla="*/ 0 w 6910787"/>
              <a:gd name="connsiteY2" fmla="*/ 6996953 h 6996953"/>
              <a:gd name="connsiteX3" fmla="*/ 6910787 w 6910787"/>
              <a:gd name="connsiteY3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0787" h="6996953">
                <a:moveTo>
                  <a:pt x="3208981" y="0"/>
                </a:moveTo>
                <a:lnTo>
                  <a:pt x="0" y="0"/>
                </a:lnTo>
                <a:lnTo>
                  <a:pt x="0" y="6996953"/>
                </a:lnTo>
                <a:lnTo>
                  <a:pt x="6910787" y="699695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5806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75806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5806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6726">
                      <a:schemeClr val="accent4"/>
                    </a:gs>
                    <a:gs pos="73451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840276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PLIT ALT R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532796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PLIT ALT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996760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1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195" r="2103"/>
          <a:stretch/>
        </p:blipFill>
        <p:spPr>
          <a:xfrm flipH="1">
            <a:off x="1381988" y="-2907"/>
            <a:ext cx="10810009" cy="6860907"/>
          </a:xfrm>
          <a:prstGeom prst="rect">
            <a:avLst/>
          </a:prstGeom>
        </p:spPr>
      </p:pic>
      <p:sp>
        <p:nvSpPr>
          <p:cNvPr id="27" name="Freeform 26"/>
          <p:cNvSpPr>
            <a:spLocks/>
          </p:cNvSpPr>
          <p:nvPr userDrawn="1"/>
        </p:nvSpPr>
        <p:spPr bwMode="auto">
          <a:xfrm>
            <a:off x="0" y="-1188"/>
            <a:ext cx="7950602" cy="6860381"/>
          </a:xfrm>
          <a:custGeom>
            <a:avLst/>
            <a:gdLst>
              <a:gd name="connsiteX0" fmla="*/ 0 w 7948531"/>
              <a:gd name="connsiteY0" fmla="*/ 0 h 6996953"/>
              <a:gd name="connsiteX1" fmla="*/ 623824 w 7948531"/>
              <a:gd name="connsiteY1" fmla="*/ 0 h 6996953"/>
              <a:gd name="connsiteX2" fmla="*/ 1892968 w 7948531"/>
              <a:gd name="connsiteY2" fmla="*/ 0 h 6996953"/>
              <a:gd name="connsiteX3" fmla="*/ 4246726 w 7948531"/>
              <a:gd name="connsiteY3" fmla="*/ 0 h 6996953"/>
              <a:gd name="connsiteX4" fmla="*/ 7948531 w 7948531"/>
              <a:gd name="connsiteY4" fmla="*/ 6996953 h 6996953"/>
              <a:gd name="connsiteX5" fmla="*/ 1892968 w 7948531"/>
              <a:gd name="connsiteY5" fmla="*/ 6996953 h 6996953"/>
              <a:gd name="connsiteX6" fmla="*/ 623824 w 7948531"/>
              <a:gd name="connsiteY6" fmla="*/ 6996953 h 6996953"/>
              <a:gd name="connsiteX7" fmla="*/ 0 w 7948531"/>
              <a:gd name="connsiteY7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0" y="0"/>
                </a:move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lnTo>
                  <a:pt x="7948531" y="6996953"/>
                </a:ln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5175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91398">
                      <a:schemeClr val="tx1"/>
                    </a:gs>
                    <a:gs pos="73118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header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599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91398">
                      <a:schemeClr val="tx1"/>
                    </a:gs>
                    <a:gs pos="73118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518166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1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195" r="2103"/>
          <a:stretch/>
        </p:blipFill>
        <p:spPr>
          <a:xfrm flipH="1">
            <a:off x="1381988" y="-2907"/>
            <a:ext cx="10810009" cy="6860907"/>
          </a:xfrm>
          <a:prstGeom prst="rect">
            <a:avLst/>
          </a:prstGeom>
        </p:spPr>
      </p:pic>
      <p:sp>
        <p:nvSpPr>
          <p:cNvPr id="27" name="Freeform 26"/>
          <p:cNvSpPr>
            <a:spLocks/>
          </p:cNvSpPr>
          <p:nvPr userDrawn="1"/>
        </p:nvSpPr>
        <p:spPr bwMode="auto">
          <a:xfrm>
            <a:off x="0" y="-1188"/>
            <a:ext cx="7950602" cy="6860381"/>
          </a:xfrm>
          <a:custGeom>
            <a:avLst/>
            <a:gdLst>
              <a:gd name="connsiteX0" fmla="*/ 0 w 7948531"/>
              <a:gd name="connsiteY0" fmla="*/ 0 h 6996953"/>
              <a:gd name="connsiteX1" fmla="*/ 623824 w 7948531"/>
              <a:gd name="connsiteY1" fmla="*/ 0 h 6996953"/>
              <a:gd name="connsiteX2" fmla="*/ 1892968 w 7948531"/>
              <a:gd name="connsiteY2" fmla="*/ 0 h 6996953"/>
              <a:gd name="connsiteX3" fmla="*/ 4246726 w 7948531"/>
              <a:gd name="connsiteY3" fmla="*/ 0 h 6996953"/>
              <a:gd name="connsiteX4" fmla="*/ 7948531 w 7948531"/>
              <a:gd name="connsiteY4" fmla="*/ 6996953 h 6996953"/>
              <a:gd name="connsiteX5" fmla="*/ 1892968 w 7948531"/>
              <a:gd name="connsiteY5" fmla="*/ 6996953 h 6996953"/>
              <a:gd name="connsiteX6" fmla="*/ 623824 w 7948531"/>
              <a:gd name="connsiteY6" fmla="*/ 6996953 h 6996953"/>
              <a:gd name="connsiteX7" fmla="*/ 0 w 7948531"/>
              <a:gd name="connsiteY7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0" y="0"/>
                </a:move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lnTo>
                  <a:pt x="7948531" y="6996953"/>
                </a:ln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5175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91398">
                      <a:schemeClr val="bg2"/>
                    </a:gs>
                    <a:gs pos="73118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header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599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91398">
                      <a:schemeClr val="bg2"/>
                    </a:gs>
                    <a:gs pos="73118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445001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ECTION AL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231" b="12231"/>
          <a:stretch/>
        </p:blipFill>
        <p:spPr>
          <a:xfrm>
            <a:off x="0" y="0"/>
            <a:ext cx="10274373" cy="6858000"/>
          </a:xfrm>
          <a:prstGeom prst="rect">
            <a:avLst/>
          </a:prstGeom>
        </p:spPr>
      </p:pic>
      <p:sp>
        <p:nvSpPr>
          <p:cNvPr id="11" name="Freeform 10"/>
          <p:cNvSpPr>
            <a:spLocks/>
          </p:cNvSpPr>
          <p:nvPr userDrawn="1"/>
        </p:nvSpPr>
        <p:spPr bwMode="auto">
          <a:xfrm rot="10800000">
            <a:off x="4241406" y="5"/>
            <a:ext cx="7950602" cy="6860381"/>
          </a:xfrm>
          <a:custGeom>
            <a:avLst/>
            <a:gdLst>
              <a:gd name="connsiteX0" fmla="*/ 7948531 w 7948531"/>
              <a:gd name="connsiteY0" fmla="*/ 6996953 h 6996953"/>
              <a:gd name="connsiteX1" fmla="*/ 1892968 w 7948531"/>
              <a:gd name="connsiteY1" fmla="*/ 6996953 h 6996953"/>
              <a:gd name="connsiteX2" fmla="*/ 623824 w 7948531"/>
              <a:gd name="connsiteY2" fmla="*/ 6996953 h 6996953"/>
              <a:gd name="connsiteX3" fmla="*/ 0 w 7948531"/>
              <a:gd name="connsiteY3" fmla="*/ 6996953 h 6996953"/>
              <a:gd name="connsiteX4" fmla="*/ 0 w 7948531"/>
              <a:gd name="connsiteY4" fmla="*/ 0 h 6996953"/>
              <a:gd name="connsiteX5" fmla="*/ 623824 w 7948531"/>
              <a:gd name="connsiteY5" fmla="*/ 0 h 6996953"/>
              <a:gd name="connsiteX6" fmla="*/ 1892968 w 7948531"/>
              <a:gd name="connsiteY6" fmla="*/ 0 h 6996953"/>
              <a:gd name="connsiteX7" fmla="*/ 4246726 w 7948531"/>
              <a:gd name="connsiteY7" fmla="*/ 0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7948531" y="6996953"/>
                </a:move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lnTo>
                  <a:pt x="0" y="0"/>
                </a:ln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99904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header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477149" y="3326359"/>
            <a:ext cx="5067762" cy="766329"/>
          </a:xfrm>
        </p:spPr>
        <p:txBody>
          <a:bodyPr lIns="0" tIns="0" rIns="0" bIns="0" anchor="t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18822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ECTION AL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231" b="12231"/>
          <a:stretch/>
        </p:blipFill>
        <p:spPr>
          <a:xfrm>
            <a:off x="0" y="0"/>
            <a:ext cx="10274373" cy="6858000"/>
          </a:xfrm>
          <a:prstGeom prst="rect">
            <a:avLst/>
          </a:prstGeom>
        </p:spPr>
      </p:pic>
      <p:sp>
        <p:nvSpPr>
          <p:cNvPr id="11" name="Freeform 10"/>
          <p:cNvSpPr>
            <a:spLocks/>
          </p:cNvSpPr>
          <p:nvPr userDrawn="1"/>
        </p:nvSpPr>
        <p:spPr bwMode="auto">
          <a:xfrm rot="10800000">
            <a:off x="4241406" y="5"/>
            <a:ext cx="7950602" cy="6860381"/>
          </a:xfrm>
          <a:custGeom>
            <a:avLst/>
            <a:gdLst>
              <a:gd name="connsiteX0" fmla="*/ 7948531 w 7948531"/>
              <a:gd name="connsiteY0" fmla="*/ 6996953 h 6996953"/>
              <a:gd name="connsiteX1" fmla="*/ 1892968 w 7948531"/>
              <a:gd name="connsiteY1" fmla="*/ 6996953 h 6996953"/>
              <a:gd name="connsiteX2" fmla="*/ 623824 w 7948531"/>
              <a:gd name="connsiteY2" fmla="*/ 6996953 h 6996953"/>
              <a:gd name="connsiteX3" fmla="*/ 0 w 7948531"/>
              <a:gd name="connsiteY3" fmla="*/ 6996953 h 6996953"/>
              <a:gd name="connsiteX4" fmla="*/ 0 w 7948531"/>
              <a:gd name="connsiteY4" fmla="*/ 0 h 6996953"/>
              <a:gd name="connsiteX5" fmla="*/ 623824 w 7948531"/>
              <a:gd name="connsiteY5" fmla="*/ 0 h 6996953"/>
              <a:gd name="connsiteX6" fmla="*/ 1892968 w 7948531"/>
              <a:gd name="connsiteY6" fmla="*/ 0 h 6996953"/>
              <a:gd name="connsiteX7" fmla="*/ 4246726 w 7948531"/>
              <a:gd name="connsiteY7" fmla="*/ 0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7948531" y="6996953"/>
                </a:move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lnTo>
                  <a:pt x="0" y="0"/>
                </a:ln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99904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header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477149" y="3326359"/>
            <a:ext cx="5067762" cy="766329"/>
          </a:xfrm>
        </p:spPr>
        <p:txBody>
          <a:bodyPr lIns="0" tIns="0" rIns="0" bIns="0" anchor="t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784707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DIVI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673028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DIVIDER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1505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081520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425441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DIVIDER AL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1505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786820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DIVIDER PHOTO AL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8125" r="12781" b="7607"/>
          <a:stretch/>
        </p:blipFill>
        <p:spPr>
          <a:xfrm>
            <a:off x="0" y="0"/>
            <a:ext cx="12192001" cy="6857999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1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352051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487342" y="5938482"/>
            <a:ext cx="11653522" cy="4254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882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684768" y="3033693"/>
            <a:ext cx="3706567" cy="79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380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7B135-DD4C-4AFF-AD53-53F3CCEBD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E31E3-ED68-431D-9B2D-36F1869B8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1C20F-2214-4A56-BF5B-B76666919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764A7-C4BD-4092-9713-0F5422A6DA51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88642-1C5C-4AE7-9A3C-27ABF5FC9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791C5-0EA9-4E97-AAF2-69704FCDC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C063-F3F0-4D2E-8704-432378593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6228367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1" y="3191613"/>
            <a:ext cx="7027273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7" y="2705903"/>
            <a:ext cx="7029141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796560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DAR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1" y="3191613"/>
            <a:ext cx="7027273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7" y="2705903"/>
            <a:ext cx="7029141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0957733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ULLETED LIS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8310" y="2811222"/>
            <a:ext cx="10773080" cy="2984830"/>
          </a:xfrm>
        </p:spPr>
        <p:txBody>
          <a:bodyPr lIns="0" tIns="0" rIns="0" bIns="0">
            <a:noAutofit/>
          </a:bodyPr>
          <a:lstStyle>
            <a:lvl1pPr marL="166514" marR="0" indent="-166514" algn="l" defTabSz="498603" rtl="0" eaLnBrk="1" fontAlgn="auto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43519" indent="-280118" algn="l" defTabSz="498603" rtl="0" eaLnBrk="1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lang="en-US" sz="1961" kern="120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606919" indent="-280118" algn="l" defTabSz="498603" rtl="0" eaLnBrk="1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1961" kern="120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771879" indent="-280118" algn="l" defTabSz="498603" rtl="0" eaLnBrk="1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None/>
              <a:defRPr lang="en-US" sz="1961" kern="120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marL="166514" lvl="0" indent="-166514" algn="l" defTabSz="498603" rtl="0" eaLnBrk="1" latinLnBrk="0" hangingPunct="1">
              <a:lnSpc>
                <a:spcPct val="114000"/>
              </a:lnSpc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/>
              <a:t>Level 1</a:t>
            </a:r>
          </a:p>
          <a:p>
            <a:pPr marL="334586" lvl="1" indent="-171182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/>
              <a:t>Level 2</a:t>
            </a:r>
          </a:p>
          <a:p>
            <a:pPr marL="501099" lvl="2" indent="-174294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/>
              <a:t>Level 3</a:t>
            </a:r>
          </a:p>
          <a:p>
            <a:pPr marL="622483" lvl="3" indent="-130721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/>
              <a:t>Level 4</a:t>
            </a:r>
          </a:p>
        </p:txBody>
      </p:sp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4093424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4441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3642" y="2811222"/>
            <a:ext cx="10773081" cy="2984830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176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Level 1</a:t>
            </a:r>
          </a:p>
          <a:p>
            <a:pPr lvl="0"/>
            <a:r>
              <a:rPr lang="en-US"/>
              <a:t>Level 2</a:t>
            </a:r>
          </a:p>
          <a:p>
            <a:pPr lvl="0"/>
            <a:r>
              <a:rPr lang="en-US"/>
              <a:t>Level 3</a:t>
            </a:r>
          </a:p>
          <a:p>
            <a:pPr lvl="0"/>
            <a:r>
              <a:rPr lang="en-US"/>
              <a:t>Level 4</a:t>
            </a:r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316928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WO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3635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4905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309899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30803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11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576081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9205" y="1169546"/>
            <a:ext cx="10545612" cy="1143000"/>
          </a:xfrm>
          <a:prstGeom prst="rect">
            <a:avLst/>
          </a:prstGeom>
        </p:spPr>
        <p:txBody>
          <a:bodyPr vert="horz" lIns="146288" tIns="73144" rIns="146288" bIns="73144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6641" y="2595342"/>
            <a:ext cx="10512872" cy="2581637"/>
          </a:xfrm>
          <a:prstGeom prst="rect">
            <a:avLst/>
          </a:prstGeom>
        </p:spPr>
        <p:txBody>
          <a:bodyPr vert="horz" lIns="146288" tIns="73144" rIns="146288" bIns="73144" rtlCol="0">
            <a:normAutofit/>
          </a:bodyPr>
          <a:lstStyle/>
          <a:p>
            <a:pPr marL="166514" lvl="0" indent="-166514" algn="l" defTabSz="498603" rtl="0" eaLnBrk="1" latinLnBrk="0" hangingPunct="1">
              <a:lnSpc>
                <a:spcPct val="114000"/>
              </a:lnSpc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/>
              <a:t>Level 1</a:t>
            </a:r>
          </a:p>
          <a:p>
            <a:pPr marL="334586" lvl="1" indent="-171182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/>
              <a:t>Level 2</a:t>
            </a:r>
          </a:p>
          <a:p>
            <a:pPr marL="501099" lvl="2" indent="-174294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/>
              <a:t>Level 3</a:t>
            </a:r>
          </a:p>
          <a:p>
            <a:pPr marL="622483" lvl="3" indent="-130721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/>
              <a:t>Level 4</a:t>
            </a:r>
          </a:p>
        </p:txBody>
      </p:sp>
    </p:spTree>
    <p:extLst>
      <p:ext uri="{BB962C8B-B14F-4D97-AF65-F5344CB8AC3E}">
        <p14:creationId xmlns:p14="http://schemas.microsoft.com/office/powerpoint/2010/main" val="2484538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</p:sldLayoutIdLst>
  <p:transition>
    <p:fade/>
  </p:transition>
  <p:hf hdr="0" ftr="0" dt="0"/>
  <p:txStyles>
    <p:titleStyle>
      <a:lvl1pPr marL="0" indent="0" algn="l" defTabSz="498603" rtl="0" eaLnBrk="1" latinLnBrk="0" hangingPunct="1">
        <a:lnSpc>
          <a:spcPct val="90000"/>
        </a:lnSpc>
        <a:spcBef>
          <a:spcPts val="0"/>
        </a:spcBef>
        <a:spcAft>
          <a:spcPts val="0"/>
        </a:spcAft>
        <a:buFont typeface="Arial"/>
        <a:buNone/>
        <a:defRPr lang="en-US" sz="6470" b="0" kern="1200" cap="none" spc="-98" baseline="0" dirty="0">
          <a:gradFill>
            <a:gsLst>
              <a:gs pos="14159">
                <a:schemeClr val="tx1"/>
              </a:gs>
              <a:gs pos="32000">
                <a:schemeClr val="tx1"/>
              </a:gs>
            </a:gsLst>
            <a:lin ang="5400000" scaled="1"/>
          </a:gradFill>
          <a:latin typeface="+mj-lt"/>
          <a:ea typeface="+mn-ea"/>
          <a:cs typeface="Segoe UI" panose="020B0502040204020203" pitchFamily="34" charset="0"/>
        </a:defRPr>
      </a:lvl1pPr>
    </p:titleStyle>
    <p:bodyStyle>
      <a:lvl1pPr marL="280118" indent="-280118" algn="l" defTabSz="498603" rtl="0" eaLnBrk="1" latinLnBrk="0" hangingPunct="1">
        <a:lnSpc>
          <a:spcPct val="114000"/>
        </a:lnSpc>
        <a:spcBef>
          <a:spcPct val="20000"/>
        </a:spcBef>
        <a:buClrTx/>
        <a:buFont typeface="Wingdings" panose="05000000000000000000" pitchFamily="2" charset="2"/>
        <a:buChar char="§"/>
        <a:defRPr lang="en-US" sz="1961" b="0" kern="1200" cap="none" spc="0" baseline="0" dirty="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43519" indent="-280118" algn="l" defTabSz="498603" rtl="0" eaLnBrk="1" latinLnBrk="0" hangingPunct="1">
        <a:spcBef>
          <a:spcPct val="20000"/>
        </a:spcBef>
        <a:buClrTx/>
        <a:buFont typeface="Wingdings" panose="05000000000000000000" pitchFamily="2" charset="2"/>
        <a:buChar char="§"/>
        <a:defRPr sz="1961" kern="120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2pPr>
      <a:lvl3pPr marL="606919" indent="-280118" algn="l" defTabSz="498603" rtl="0" eaLnBrk="1" latinLnBrk="0" hangingPunct="1">
        <a:spcBef>
          <a:spcPct val="20000"/>
        </a:spcBef>
        <a:buClrTx/>
        <a:buFont typeface="Wingdings" panose="05000000000000000000" pitchFamily="2" charset="2"/>
        <a:buChar char="§"/>
        <a:defRPr sz="1961" kern="1200" baseline="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3pPr>
      <a:lvl4pPr marL="771879" indent="-280118" algn="l" defTabSz="498603" rtl="0" eaLnBrk="1" latinLnBrk="0" hangingPunct="1">
        <a:spcBef>
          <a:spcPct val="20000"/>
        </a:spcBef>
        <a:buClrTx/>
        <a:buFont typeface="Wingdings" panose="05000000000000000000" pitchFamily="2" charset="2"/>
        <a:buChar char="§"/>
        <a:defRPr sz="1961" kern="120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4pPr>
      <a:lvl5pPr marL="1994410" indent="0" algn="l" defTabSz="498603" rtl="0" eaLnBrk="1" latinLnBrk="0" hangingPunct="1">
        <a:spcBef>
          <a:spcPct val="20000"/>
        </a:spcBef>
        <a:buFont typeface="Arial"/>
        <a:buNone/>
        <a:defRPr sz="1364" kern="1200">
          <a:solidFill>
            <a:schemeClr val="tx1"/>
          </a:solidFill>
          <a:latin typeface="+mn-lt"/>
          <a:ea typeface="+mn-ea"/>
          <a:cs typeface="+mn-cs"/>
        </a:defRPr>
      </a:lvl5pPr>
      <a:lvl6pPr marL="2742316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6pPr>
      <a:lvl7pPr marL="3240917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7pPr>
      <a:lvl8pPr marL="3739518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8pPr>
      <a:lvl9pPr marL="4238121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1pPr>
      <a:lvl2pPr marL="498603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2pPr>
      <a:lvl3pPr marL="997205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3pPr>
      <a:lvl4pPr marL="1495807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4pPr>
      <a:lvl5pPr marL="1994410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5pPr>
      <a:lvl6pPr marL="2493013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6pPr>
      <a:lvl7pPr marL="2991616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7pPr>
      <a:lvl8pPr marL="3490220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8pPr>
      <a:lvl9pPr marL="3988821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" orient="horz" pos="2203">
          <p15:clr>
            <a:srgbClr val="F26B43"/>
          </p15:clr>
        </p15:guide>
        <p15:guide id="5" pos="3917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pos="7394">
          <p15:clr>
            <a:srgbClr val="F26B43"/>
          </p15:clr>
        </p15:guide>
        <p15:guide id="9" pos="440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865">
          <p15:clr>
            <a:srgbClr val="F26B43"/>
          </p15:clr>
        </p15:guide>
        <p15:guide id="12" pos="4064">
          <p15:clr>
            <a:srgbClr val="F26B43"/>
          </p15:clr>
        </p15:guide>
        <p15:guide id="13" pos="377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eeksforgeeks.org/avl-tree-set-1-insertion/" TargetMode="External"/><Relationship Id="rId3" Type="http://schemas.openxmlformats.org/officeDocument/2006/relationships/hyperlink" Target="http://www.geeksforgeeks.org/binary-search-tree-set-1-search-and-insertion/" TargetMode="External"/><Relationship Id="rId7" Type="http://schemas.openxmlformats.org/officeDocument/2006/relationships/hyperlink" Target="http://www.geeksforgeeks.org/splay-tree-set-1-insert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3.xml"/><Relationship Id="rId6" Type="http://schemas.openxmlformats.org/officeDocument/2006/relationships/hyperlink" Target="http://www.geeksforgeeks.org/red-black-tree-set-1-introduction-2/" TargetMode="External"/><Relationship Id="rId5" Type="http://schemas.openxmlformats.org/officeDocument/2006/relationships/hyperlink" Target="http://www.geeksforgeeks.org/b-tree-set-1-introduction-2/" TargetMode="External"/><Relationship Id="rId4" Type="http://schemas.openxmlformats.org/officeDocument/2006/relationships/hyperlink" Target="http://www.geeksforgeeks.org/cartesian-tree/" TargetMode="External"/><Relationship Id="rId9" Type="http://schemas.openxmlformats.org/officeDocument/2006/relationships/hyperlink" Target="http://www.geeksforgeeks.org/k-dimensional-tree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eksforgeeks.org/counting-number-words-trie/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ww.geeksforgeeks.org/construct-full-k-ary-tree-preorder-traversal/" TargetMode="External"/><Relationship Id="rId4" Type="http://schemas.openxmlformats.org/officeDocument/2006/relationships/hyperlink" Target="http://www.geeksforgeeks.org/connect-nodes-level-level-order-traversal/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7B6146-F2B8-4885-A75C-47151D5987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Week 6 - Trees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024E7-C9AC-49D0-A0C7-D86DB6C79E2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3D2548-0D48-49AE-B07F-953D49F556B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Microsoft Interview Coaching Program</a:t>
            </a:r>
          </a:p>
        </p:txBody>
      </p:sp>
    </p:spTree>
    <p:extLst>
      <p:ext uri="{BB962C8B-B14F-4D97-AF65-F5344CB8AC3E}">
        <p14:creationId xmlns:p14="http://schemas.microsoft.com/office/powerpoint/2010/main" val="136615703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3655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B – Brute Force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A1290-E429-484A-88F7-11E5A580D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2" y="2063198"/>
            <a:ext cx="10512872" cy="3154510"/>
          </a:xfrm>
        </p:spPr>
        <p:txBody>
          <a:bodyPr>
            <a:normAutofit/>
          </a:bodyPr>
          <a:lstStyle/>
          <a:p>
            <a:r>
              <a:rPr lang="en-US"/>
              <a:t>Create a new linked list that is the reverse of the original</a:t>
            </a:r>
          </a:p>
          <a:p>
            <a:r>
              <a:rPr lang="en-US"/>
              <a:t>Walk the lists at the same time, comparing the value of each node</a:t>
            </a:r>
          </a:p>
          <a:p>
            <a:r>
              <a:rPr lang="en-US"/>
              <a:t>If the value at each index is the same, return true, otherwise return false</a:t>
            </a:r>
          </a:p>
          <a:p>
            <a:endParaRPr lang="en-US"/>
          </a:p>
          <a:p>
            <a:r>
              <a:rPr lang="en-US"/>
              <a:t>Time Complexity: O(n)</a:t>
            </a:r>
          </a:p>
          <a:p>
            <a:r>
              <a:rPr lang="en-US"/>
              <a:t>Space Complexity: O(n)</a:t>
            </a:r>
          </a:p>
        </p:txBody>
      </p:sp>
    </p:spTree>
    <p:extLst>
      <p:ext uri="{BB962C8B-B14F-4D97-AF65-F5344CB8AC3E}">
        <p14:creationId xmlns:p14="http://schemas.microsoft.com/office/powerpoint/2010/main" val="3545946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2595342"/>
            <a:ext cx="10512872" cy="4064076"/>
          </a:xfrm>
        </p:spPr>
        <p:txBody>
          <a:bodyPr>
            <a:normAutofit/>
          </a:bodyPr>
          <a:lstStyle/>
          <a:p>
            <a:r>
              <a:rPr lang="en-US"/>
              <a:t>Can we check if the linked list is a palindrome with a single traversal?</a:t>
            </a:r>
          </a:p>
          <a:p>
            <a:r>
              <a:rPr lang="en-US"/>
              <a:t>Can we perform the same check with less space?</a:t>
            </a:r>
          </a:p>
        </p:txBody>
      </p:sp>
    </p:spTree>
    <p:extLst>
      <p:ext uri="{BB962C8B-B14F-4D97-AF65-F5344CB8AC3E}">
        <p14:creationId xmlns:p14="http://schemas.microsoft.com/office/powerpoint/2010/main" val="3655190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0" y="2264922"/>
            <a:ext cx="11128123" cy="4780980"/>
          </a:xfrm>
        </p:spPr>
        <p:txBody>
          <a:bodyPr>
            <a:normAutofit/>
          </a:bodyPr>
          <a:lstStyle/>
          <a:p>
            <a:r>
              <a:rPr lang="en-US"/>
              <a:t>We only need to check if the front half of the list is equal to the reverse of the second half</a:t>
            </a:r>
          </a:p>
          <a:p>
            <a:pPr lvl="1"/>
            <a:r>
              <a:rPr lang="en-US"/>
              <a:t>Solution: use a stack to reverse the front half of the list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5E342B0-2C1F-43B4-BF10-E61503E8B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16" y="3589671"/>
            <a:ext cx="6990347" cy="51354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23AA5C2-B706-480C-9AA4-DF93D2A5C104}"/>
              </a:ext>
            </a:extLst>
          </p:cNvPr>
          <p:cNvSpPr txBox="1"/>
          <p:nvPr/>
        </p:nvSpPr>
        <p:spPr>
          <a:xfrm>
            <a:off x="9103894" y="4231294"/>
            <a:ext cx="914400" cy="59355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>
                <a:solidFill>
                  <a:schemeClr val="tx1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push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AB4482-A624-4942-8BC1-363666660603}"/>
              </a:ext>
            </a:extLst>
          </p:cNvPr>
          <p:cNvSpPr txBox="1"/>
          <p:nvPr/>
        </p:nvSpPr>
        <p:spPr>
          <a:xfrm>
            <a:off x="9095877" y="5470912"/>
            <a:ext cx="914400" cy="59355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>
                <a:solidFill>
                  <a:schemeClr val="tx1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stack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14D754E-C16A-4722-95D6-E2144B307934}"/>
              </a:ext>
            </a:extLst>
          </p:cNvPr>
          <p:cNvCxnSpPr>
            <a:cxnSpLocks/>
          </p:cNvCxnSpPr>
          <p:nvPr/>
        </p:nvCxnSpPr>
        <p:spPr>
          <a:xfrm>
            <a:off x="9537035" y="5148012"/>
            <a:ext cx="0" cy="3229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214CD49-E055-4038-9A73-7DCC28688F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7664947"/>
              </p:ext>
            </p:extLst>
          </p:nvPr>
        </p:nvGraphicFramePr>
        <p:xfrm>
          <a:off x="9213515" y="4751336"/>
          <a:ext cx="695158" cy="392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158">
                  <a:extLst>
                    <a:ext uri="{9D8B030D-6E8A-4147-A177-3AD203B41FA5}">
                      <a16:colId xmlns:a16="http://schemas.microsoft.com/office/drawing/2014/main" val="3658262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353587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2A8C513-A712-4E39-BFA9-32A18334AAB7}"/>
              </a:ext>
            </a:extLst>
          </p:cNvPr>
          <p:cNvCxnSpPr>
            <a:cxnSpLocks/>
          </p:cNvCxnSpPr>
          <p:nvPr/>
        </p:nvCxnSpPr>
        <p:spPr>
          <a:xfrm flipV="1">
            <a:off x="1090863" y="4103216"/>
            <a:ext cx="0" cy="6597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119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0" y="2264922"/>
            <a:ext cx="11128123" cy="4780980"/>
          </a:xfrm>
        </p:spPr>
        <p:txBody>
          <a:bodyPr>
            <a:normAutofit/>
          </a:bodyPr>
          <a:lstStyle/>
          <a:p>
            <a:r>
              <a:rPr lang="en-US"/>
              <a:t>We only need to check if the front half of the list is equal to the reverse of the second half</a:t>
            </a:r>
          </a:p>
          <a:p>
            <a:pPr lvl="1"/>
            <a:r>
              <a:rPr lang="en-US"/>
              <a:t>Solution: use a stack to reverse the front half of the list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5E342B0-2C1F-43B4-BF10-E61503E8B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16" y="3589671"/>
            <a:ext cx="6990347" cy="513545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2EAEFD2-D87E-4E0D-9DAF-B2F122A19CB5}"/>
              </a:ext>
            </a:extLst>
          </p:cNvPr>
          <p:cNvCxnSpPr>
            <a:cxnSpLocks/>
          </p:cNvCxnSpPr>
          <p:nvPr/>
        </p:nvCxnSpPr>
        <p:spPr>
          <a:xfrm flipV="1">
            <a:off x="2727162" y="4103216"/>
            <a:ext cx="0" cy="6597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23AA5C2-B706-480C-9AA4-DF93D2A5C104}"/>
              </a:ext>
            </a:extLst>
          </p:cNvPr>
          <p:cNvSpPr txBox="1"/>
          <p:nvPr/>
        </p:nvSpPr>
        <p:spPr>
          <a:xfrm>
            <a:off x="9103894" y="4231294"/>
            <a:ext cx="914400" cy="59355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>
                <a:solidFill>
                  <a:schemeClr val="tx1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push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5807A7E5-9A29-4875-82C5-91FD3CF339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1256784"/>
              </p:ext>
            </p:extLst>
          </p:nvPr>
        </p:nvGraphicFramePr>
        <p:xfrm>
          <a:off x="9223040" y="5517196"/>
          <a:ext cx="695158" cy="392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158">
                  <a:extLst>
                    <a:ext uri="{9D8B030D-6E8A-4147-A177-3AD203B41FA5}">
                      <a16:colId xmlns:a16="http://schemas.microsoft.com/office/drawing/2014/main" val="3658262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35358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9AB4482-A624-4942-8BC1-363666660603}"/>
              </a:ext>
            </a:extLst>
          </p:cNvPr>
          <p:cNvSpPr txBox="1"/>
          <p:nvPr/>
        </p:nvSpPr>
        <p:spPr>
          <a:xfrm>
            <a:off x="9113419" y="5909944"/>
            <a:ext cx="914400" cy="59355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>
                <a:solidFill>
                  <a:schemeClr val="tx1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stack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14D754E-C16A-4722-95D6-E2144B307934}"/>
              </a:ext>
            </a:extLst>
          </p:cNvPr>
          <p:cNvCxnSpPr>
            <a:cxnSpLocks/>
          </p:cNvCxnSpPr>
          <p:nvPr/>
        </p:nvCxnSpPr>
        <p:spPr>
          <a:xfrm>
            <a:off x="9546560" y="5157537"/>
            <a:ext cx="0" cy="3229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214CD49-E055-4038-9A73-7DCC28688F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847552"/>
              </p:ext>
            </p:extLst>
          </p:nvPr>
        </p:nvGraphicFramePr>
        <p:xfrm>
          <a:off x="9223040" y="4760861"/>
          <a:ext cx="695158" cy="392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158">
                  <a:extLst>
                    <a:ext uri="{9D8B030D-6E8A-4147-A177-3AD203B41FA5}">
                      <a16:colId xmlns:a16="http://schemas.microsoft.com/office/drawing/2014/main" val="3658262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353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2794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0" y="2264922"/>
            <a:ext cx="11128123" cy="4780980"/>
          </a:xfrm>
        </p:spPr>
        <p:txBody>
          <a:bodyPr>
            <a:normAutofit/>
          </a:bodyPr>
          <a:lstStyle/>
          <a:p>
            <a:r>
              <a:rPr lang="en-US"/>
              <a:t>We only need to check if the front half of the list is equal to the reverse of the second half</a:t>
            </a:r>
          </a:p>
          <a:p>
            <a:pPr lvl="1"/>
            <a:r>
              <a:rPr lang="en-US"/>
              <a:t>Solution: use a stack to reverse the front half of the list</a:t>
            </a:r>
          </a:p>
          <a:p>
            <a:pPr lvl="1"/>
            <a:r>
              <a:rPr lang="en-US"/>
              <a:t>Compare second half of the list to the elements in the stack, popping as you traverse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5E342B0-2C1F-43B4-BF10-E61503E8B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16" y="3589671"/>
            <a:ext cx="6990347" cy="51354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23AA5C2-B706-480C-9AA4-DF93D2A5C104}"/>
              </a:ext>
            </a:extLst>
          </p:cNvPr>
          <p:cNvSpPr txBox="1"/>
          <p:nvPr/>
        </p:nvSpPr>
        <p:spPr>
          <a:xfrm>
            <a:off x="9103894" y="4231294"/>
            <a:ext cx="914400" cy="59355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>
                <a:solidFill>
                  <a:schemeClr val="tx1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pop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5807A7E5-9A29-4875-82C5-91FD3CF339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394721"/>
              </p:ext>
            </p:extLst>
          </p:nvPr>
        </p:nvGraphicFramePr>
        <p:xfrm>
          <a:off x="9213515" y="5507671"/>
          <a:ext cx="695158" cy="392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158">
                  <a:extLst>
                    <a:ext uri="{9D8B030D-6E8A-4147-A177-3AD203B41FA5}">
                      <a16:colId xmlns:a16="http://schemas.microsoft.com/office/drawing/2014/main" val="3658262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35358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9AB4482-A624-4942-8BC1-363666660603}"/>
              </a:ext>
            </a:extLst>
          </p:cNvPr>
          <p:cNvSpPr txBox="1"/>
          <p:nvPr/>
        </p:nvSpPr>
        <p:spPr>
          <a:xfrm>
            <a:off x="9103894" y="5900419"/>
            <a:ext cx="914400" cy="59355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>
                <a:solidFill>
                  <a:schemeClr val="tx1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stack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14D754E-C16A-4722-95D6-E2144B307934}"/>
              </a:ext>
            </a:extLst>
          </p:cNvPr>
          <p:cNvCxnSpPr>
            <a:cxnSpLocks/>
          </p:cNvCxnSpPr>
          <p:nvPr/>
        </p:nvCxnSpPr>
        <p:spPr>
          <a:xfrm flipV="1">
            <a:off x="9537035" y="5148012"/>
            <a:ext cx="0" cy="3229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214CD49-E055-4038-9A73-7DCC28688F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289992"/>
              </p:ext>
            </p:extLst>
          </p:nvPr>
        </p:nvGraphicFramePr>
        <p:xfrm>
          <a:off x="9213515" y="4751336"/>
          <a:ext cx="695158" cy="392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158">
                  <a:extLst>
                    <a:ext uri="{9D8B030D-6E8A-4147-A177-3AD203B41FA5}">
                      <a16:colId xmlns:a16="http://schemas.microsoft.com/office/drawing/2014/main" val="3658262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353587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0577DA6-064E-4945-A66E-8D47041D2FC6}"/>
              </a:ext>
            </a:extLst>
          </p:cNvPr>
          <p:cNvCxnSpPr>
            <a:cxnSpLocks/>
          </p:cNvCxnSpPr>
          <p:nvPr/>
        </p:nvCxnSpPr>
        <p:spPr>
          <a:xfrm flipV="1">
            <a:off x="4317837" y="4091551"/>
            <a:ext cx="0" cy="6597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0688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0" y="2264922"/>
            <a:ext cx="11128123" cy="4780980"/>
          </a:xfrm>
        </p:spPr>
        <p:txBody>
          <a:bodyPr>
            <a:normAutofit/>
          </a:bodyPr>
          <a:lstStyle/>
          <a:p>
            <a:r>
              <a:rPr lang="en-US"/>
              <a:t>We only need to check if the front half of the list is equal to the reverse of the second half</a:t>
            </a:r>
          </a:p>
          <a:p>
            <a:pPr lvl="1"/>
            <a:r>
              <a:rPr lang="en-US"/>
              <a:t>Solution: use a stack to reverse the front half of the list</a:t>
            </a:r>
          </a:p>
          <a:p>
            <a:pPr lvl="1"/>
            <a:r>
              <a:rPr lang="en-US"/>
              <a:t>Compare second half of the list to the elements in the stack, popping as you traverse</a:t>
            </a:r>
          </a:p>
          <a:p>
            <a:pPr lvl="1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5E342B0-2C1F-43B4-BF10-E61503E8B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16" y="3589671"/>
            <a:ext cx="6990347" cy="51354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23AA5C2-B706-480C-9AA4-DF93D2A5C104}"/>
              </a:ext>
            </a:extLst>
          </p:cNvPr>
          <p:cNvSpPr txBox="1"/>
          <p:nvPr/>
        </p:nvSpPr>
        <p:spPr>
          <a:xfrm>
            <a:off x="9103894" y="4231294"/>
            <a:ext cx="914400" cy="59355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>
                <a:solidFill>
                  <a:schemeClr val="tx1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AB4482-A624-4942-8BC1-363666660603}"/>
              </a:ext>
            </a:extLst>
          </p:cNvPr>
          <p:cNvSpPr txBox="1"/>
          <p:nvPr/>
        </p:nvSpPr>
        <p:spPr>
          <a:xfrm>
            <a:off x="9103894" y="5900419"/>
            <a:ext cx="914400" cy="593558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>
                <a:solidFill>
                  <a:schemeClr val="tx1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stack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14D754E-C16A-4722-95D6-E2144B307934}"/>
              </a:ext>
            </a:extLst>
          </p:cNvPr>
          <p:cNvCxnSpPr>
            <a:cxnSpLocks/>
          </p:cNvCxnSpPr>
          <p:nvPr/>
        </p:nvCxnSpPr>
        <p:spPr>
          <a:xfrm flipV="1">
            <a:off x="9537035" y="5148012"/>
            <a:ext cx="0" cy="3229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214CD49-E055-4038-9A73-7DCC28688F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250270"/>
              </p:ext>
            </p:extLst>
          </p:nvPr>
        </p:nvGraphicFramePr>
        <p:xfrm>
          <a:off x="9213515" y="4751336"/>
          <a:ext cx="695158" cy="392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158">
                  <a:extLst>
                    <a:ext uri="{9D8B030D-6E8A-4147-A177-3AD203B41FA5}">
                      <a16:colId xmlns:a16="http://schemas.microsoft.com/office/drawing/2014/main" val="3658262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353587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3DB6FBD-FE1C-4576-909D-3FB61187A28A}"/>
              </a:ext>
            </a:extLst>
          </p:cNvPr>
          <p:cNvCxnSpPr>
            <a:cxnSpLocks/>
          </p:cNvCxnSpPr>
          <p:nvPr/>
        </p:nvCxnSpPr>
        <p:spPr>
          <a:xfrm flipV="1">
            <a:off x="5927562" y="4103216"/>
            <a:ext cx="0" cy="6597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3345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0" y="2312547"/>
            <a:ext cx="11128123" cy="4780980"/>
          </a:xfrm>
        </p:spPr>
        <p:txBody>
          <a:bodyPr>
            <a:normAutofit/>
          </a:bodyPr>
          <a:lstStyle/>
          <a:p>
            <a:r>
              <a:rPr lang="en-US"/>
              <a:t>How do we know we’ve reached the middle of the list if we’re not given a size variable?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B51E7C-A6C9-46EA-8D29-84DFC4CDB34E}"/>
              </a:ext>
            </a:extLst>
          </p:cNvPr>
          <p:cNvSpPr txBox="1"/>
          <p:nvPr/>
        </p:nvSpPr>
        <p:spPr>
          <a:xfrm>
            <a:off x="6749608" y="544123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744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34073-08DC-44CA-8864-392EDC28A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Toolbox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B13F2-4DBF-467F-AD15-A685AE367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Slow pointer: walks the list one node at a time</a:t>
            </a:r>
          </a:p>
          <a:p>
            <a:pPr lvl="1"/>
            <a:r>
              <a:rPr lang="en-US"/>
              <a:t>Traversal: node = </a:t>
            </a:r>
            <a:r>
              <a:rPr lang="en-US" err="1"/>
              <a:t>node.next</a:t>
            </a:r>
            <a:r>
              <a:rPr lang="en-US"/>
              <a:t>;</a:t>
            </a:r>
          </a:p>
          <a:p>
            <a:pPr marL="163401" lvl="1" indent="0">
              <a:buNone/>
            </a:pPr>
            <a:endParaRPr lang="en-US"/>
          </a:p>
          <a:p>
            <a:r>
              <a:rPr lang="en-US"/>
              <a:t>Fast pointer: walks the list two elements at a time</a:t>
            </a:r>
          </a:p>
          <a:p>
            <a:pPr lvl="1"/>
            <a:r>
              <a:rPr lang="en-US"/>
              <a:t>Traversal: node = </a:t>
            </a:r>
            <a:r>
              <a:rPr lang="en-US" err="1"/>
              <a:t>node.next.next</a:t>
            </a:r>
            <a:r>
              <a:rPr lang="en-US"/>
              <a:t>;</a:t>
            </a:r>
          </a:p>
          <a:p>
            <a:endParaRPr lang="en-US"/>
          </a:p>
          <a:p>
            <a:pPr marL="0" indent="0">
              <a:buNone/>
            </a:pPr>
            <a:r>
              <a:rPr lang="en-US"/>
              <a:t>When the fast runner reaches the end of the list, we know the slow pointer is at the middle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CD81C-0979-4649-BFB7-C2EAB4D27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C063-F3F0-4D2E-8704-43237859352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787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183" y="2639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W – Walk Through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538A81B-446C-4A50-B057-550B637B06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5980153"/>
              </p:ext>
            </p:extLst>
          </p:nvPr>
        </p:nvGraphicFramePr>
        <p:xfrm>
          <a:off x="546260" y="1339273"/>
          <a:ext cx="10953013" cy="54125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326495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3655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I - Implement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1426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F17E2D-5963-475C-8A1A-0614463CD0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232409-3E02-40A4-8A07-BB718A6E7D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  <a:p>
            <a:r>
              <a:rPr lang="en-US"/>
              <a:t>TEBOW IT review of last week’s homework</a:t>
            </a:r>
          </a:p>
          <a:p>
            <a:r>
              <a:rPr lang="en-US"/>
              <a:t>Trees</a:t>
            </a:r>
          </a:p>
          <a:p>
            <a:r>
              <a:rPr lang="en-US"/>
              <a:t>Classroom problem:</a:t>
            </a:r>
          </a:p>
          <a:p>
            <a:r>
              <a:rPr lang="en-US"/>
              <a:t>This week’s homework</a:t>
            </a:r>
          </a:p>
        </p:txBody>
      </p:sp>
    </p:spTree>
    <p:extLst>
      <p:ext uri="{BB962C8B-B14F-4D97-AF65-F5344CB8AC3E}">
        <p14:creationId xmlns:p14="http://schemas.microsoft.com/office/powerpoint/2010/main" val="222409411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086DC-AA1A-425E-9580-85551E780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240633"/>
            <a:ext cx="10512872" cy="60639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50" err="1">
                <a:solidFill>
                  <a:srgbClr val="000000"/>
                </a:solidFill>
                <a:latin typeface="Consolas" panose="020B0609020204030204" pitchFamily="49" charset="0"/>
              </a:rPr>
              <a:t>IsPalindrome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5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head) {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(head ==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) {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err="1">
                <a:solidFill>
                  <a:srgbClr val="2B91AF"/>
                </a:solidFill>
                <a:latin typeface="Consolas" panose="020B0609020204030204" pitchFamily="49" charset="0"/>
              </a:rPr>
              <a:t>ArgumentNullException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(); }</a:t>
            </a:r>
          </a:p>
          <a:p>
            <a:pPr marL="0" indent="0"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endParaRPr lang="en-US" sz="115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5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fast = head;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5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slow = head;</a:t>
            </a:r>
          </a:p>
          <a:p>
            <a:pPr marL="0" indent="0">
              <a:buNone/>
            </a:pPr>
            <a:endParaRPr lang="en-US" sz="115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50">
                <a:solidFill>
                  <a:srgbClr val="2B91AF"/>
                </a:solidFill>
                <a:latin typeface="Consolas" panose="020B0609020204030204" pitchFamily="49" charset="0"/>
              </a:rPr>
              <a:t>Stack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150">
                <a:solidFill>
                  <a:srgbClr val="2B91AF"/>
                </a:solidFill>
                <a:latin typeface="Consolas" panose="020B0609020204030204" pitchFamily="49" charset="0"/>
              </a:rPr>
              <a:t>Char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&gt; stack =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50">
                <a:solidFill>
                  <a:srgbClr val="2B91AF"/>
                </a:solidFill>
                <a:latin typeface="Consolas" panose="020B0609020204030204" pitchFamily="49" charset="0"/>
              </a:rPr>
              <a:t>Stack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150">
                <a:solidFill>
                  <a:srgbClr val="2B91AF"/>
                </a:solidFill>
                <a:latin typeface="Consolas" panose="020B0609020204030204" pitchFamily="49" charset="0"/>
              </a:rPr>
              <a:t>Char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pPr marL="0" indent="0">
              <a:buNone/>
            </a:pPr>
            <a:endParaRPr lang="en-US" sz="115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(fast !=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&amp;&amp; </a:t>
            </a:r>
            <a:r>
              <a:rPr lang="en-US" sz="1150" err="1">
                <a:solidFill>
                  <a:srgbClr val="000000"/>
                </a:solidFill>
                <a:latin typeface="Consolas" panose="020B0609020204030204" pitchFamily="49" charset="0"/>
              </a:rPr>
              <a:t>fast.next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!=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50" err="1">
                <a:solidFill>
                  <a:srgbClr val="000000"/>
                </a:solidFill>
                <a:latin typeface="Consolas" panose="020B0609020204030204" pitchFamily="49" charset="0"/>
              </a:rPr>
              <a:t>stack.Push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50" err="1">
                <a:solidFill>
                  <a:srgbClr val="000000"/>
                </a:solidFill>
                <a:latin typeface="Consolas" panose="020B0609020204030204" pitchFamily="49" charset="0"/>
              </a:rPr>
              <a:t>slow.val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    slow = </a:t>
            </a:r>
            <a:r>
              <a:rPr lang="en-US" sz="1150" err="1">
                <a:solidFill>
                  <a:srgbClr val="000000"/>
                </a:solidFill>
                <a:latin typeface="Consolas" panose="020B0609020204030204" pitchFamily="49" charset="0"/>
              </a:rPr>
              <a:t>slow.next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    fast = </a:t>
            </a:r>
            <a:r>
              <a:rPr lang="en-US" sz="1150" err="1">
                <a:solidFill>
                  <a:srgbClr val="000000"/>
                </a:solidFill>
                <a:latin typeface="Consolas" panose="020B0609020204030204" pitchFamily="49" charset="0"/>
              </a:rPr>
              <a:t>fast.next.next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15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(fast !=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    slow = </a:t>
            </a:r>
            <a:r>
              <a:rPr lang="en-US" sz="1150" err="1">
                <a:solidFill>
                  <a:srgbClr val="000000"/>
                </a:solidFill>
                <a:latin typeface="Consolas" panose="020B0609020204030204" pitchFamily="49" charset="0"/>
              </a:rPr>
              <a:t>slow.next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15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(slow !=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data = </a:t>
            </a:r>
            <a:r>
              <a:rPr lang="en-US" sz="1150" err="1">
                <a:solidFill>
                  <a:srgbClr val="000000"/>
                </a:solidFill>
                <a:latin typeface="Consolas" panose="020B0609020204030204" pitchFamily="49" charset="0"/>
              </a:rPr>
              <a:t>stack.Pop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(data != </a:t>
            </a:r>
            <a:r>
              <a:rPr lang="en-US" sz="1150" err="1">
                <a:solidFill>
                  <a:srgbClr val="000000"/>
                </a:solidFill>
                <a:latin typeface="Consolas" panose="020B0609020204030204" pitchFamily="49" charset="0"/>
              </a:rPr>
              <a:t>slow.val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    slow = </a:t>
            </a:r>
            <a:r>
              <a:rPr lang="en-US" sz="1150" err="1">
                <a:solidFill>
                  <a:srgbClr val="000000"/>
                </a:solidFill>
                <a:latin typeface="Consolas" panose="020B0609020204030204" pitchFamily="49" charset="0"/>
              </a:rPr>
              <a:t>slow.next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5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5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15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2A5D3A-FCE6-4104-BE14-5C2EE2C7E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C063-F3F0-4D2E-8704-43237859352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628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 -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0" y="2312547"/>
            <a:ext cx="11128123" cy="4780980"/>
          </a:xfrm>
        </p:spPr>
        <p:txBody>
          <a:bodyPr>
            <a:normAutofit/>
          </a:bodyPr>
          <a:lstStyle/>
          <a:p>
            <a:r>
              <a:rPr lang="en-US"/>
              <a:t>See E - Examples slide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B51E7C-A6C9-46EA-8D29-84DFC4CDB34E}"/>
              </a:ext>
            </a:extLst>
          </p:cNvPr>
          <p:cNvSpPr txBox="1"/>
          <p:nvPr/>
        </p:nvSpPr>
        <p:spPr>
          <a:xfrm>
            <a:off x="6749608" y="544123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52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17D988-4142-49C5-9D8F-DAA925494B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4623" y="3409762"/>
            <a:ext cx="5067762" cy="766329"/>
          </a:xfrm>
        </p:spPr>
        <p:txBody>
          <a:bodyPr/>
          <a:lstStyle/>
          <a:p>
            <a:r>
              <a:rPr lang="en-US" sz="7000"/>
              <a:t>Trees!</a:t>
            </a:r>
          </a:p>
        </p:txBody>
      </p:sp>
    </p:spTree>
    <p:extLst>
      <p:ext uri="{BB962C8B-B14F-4D97-AF65-F5344CB8AC3E}">
        <p14:creationId xmlns:p14="http://schemas.microsoft.com/office/powerpoint/2010/main" val="65726511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BDAD94-B26B-4FB5-AF58-122676480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Tree Basics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B14BEC-6D4B-437B-A9D6-EAF21D39E4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Has a root node</a:t>
            </a:r>
          </a:p>
          <a:p>
            <a:r>
              <a:rPr lang="en-US"/>
              <a:t>Each node has zero or more child nodes</a:t>
            </a:r>
          </a:p>
          <a:p>
            <a:r>
              <a:rPr lang="en-US"/>
              <a:t>A leaf is a node with no children</a:t>
            </a:r>
          </a:p>
          <a:p>
            <a:r>
              <a:rPr lang="en-US"/>
              <a:t>Cannot contain cycles</a:t>
            </a:r>
          </a:p>
        </p:txBody>
      </p:sp>
    </p:spTree>
    <p:extLst>
      <p:ext uri="{BB962C8B-B14F-4D97-AF65-F5344CB8AC3E}">
        <p14:creationId xmlns:p14="http://schemas.microsoft.com/office/powerpoint/2010/main" val="34409190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305BBF-1E06-4B9B-847E-1EA73FA5054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Trees in Interviews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56CBE-6C11-4C7B-AD1F-DCD96EC838D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Tend to be “trickier” problems</a:t>
            </a:r>
          </a:p>
          <a:p>
            <a:pPr lvl="1"/>
            <a:r>
              <a:rPr lang="en-US"/>
              <a:t>Searching a tree typically more difficult than searching a linearly organized data structure (e.g. array, linked list….)</a:t>
            </a:r>
          </a:p>
          <a:p>
            <a:pPr lvl="1"/>
            <a:r>
              <a:rPr lang="en-US"/>
              <a:t>Average vs. worst case runtime may differ widely – speak to both when applicable</a:t>
            </a:r>
          </a:p>
          <a:p>
            <a:pPr lvl="1"/>
            <a:r>
              <a:rPr lang="en-US"/>
              <a:t>Watch out for ambiguous details / faulty assumptions</a:t>
            </a:r>
          </a:p>
        </p:txBody>
      </p:sp>
    </p:spTree>
    <p:extLst>
      <p:ext uri="{BB962C8B-B14F-4D97-AF65-F5344CB8AC3E}">
        <p14:creationId xmlns:p14="http://schemas.microsoft.com/office/powerpoint/2010/main" val="3225624697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83E7DD-570B-4BE8-AC9C-2089920ECD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Common </a:t>
            </a:r>
            <a:r>
              <a:rPr lang="en-US" err="1"/>
              <a:t>Got’chas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BB873-9936-4839-8DF0-A49D8938A6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8974" y="2278960"/>
            <a:ext cx="10773080" cy="2984830"/>
          </a:xfrm>
        </p:spPr>
        <p:txBody>
          <a:bodyPr/>
          <a:lstStyle/>
          <a:p>
            <a:r>
              <a:rPr lang="en-US" sz="1700"/>
              <a:t>Tree ≠ Binary Tree</a:t>
            </a:r>
          </a:p>
          <a:p>
            <a:pPr lvl="1"/>
            <a:r>
              <a:rPr lang="en-US" sz="1700"/>
              <a:t>Tree: can have nodes with any number of children</a:t>
            </a:r>
          </a:p>
          <a:p>
            <a:pPr lvl="1"/>
            <a:r>
              <a:rPr lang="en-US" sz="1700"/>
              <a:t>Binary tree: each node may have </a:t>
            </a:r>
            <a:r>
              <a:rPr lang="en-US" sz="1700" u="sng"/>
              <a:t>at most</a:t>
            </a:r>
            <a:r>
              <a:rPr lang="en-US" sz="1700"/>
              <a:t> 2 children</a:t>
            </a:r>
          </a:p>
          <a:p>
            <a:r>
              <a:rPr lang="en-US" sz="1700"/>
              <a:t>Tree ≠ Balanced Tree</a:t>
            </a:r>
          </a:p>
          <a:p>
            <a:pPr lvl="1"/>
            <a:r>
              <a:rPr lang="en-US" sz="1700"/>
              <a:t>Balanced tree: for each node, the height of the left and right subtree vary by 1 or less</a:t>
            </a:r>
          </a:p>
          <a:p>
            <a:pPr lvl="1"/>
            <a:r>
              <a:rPr lang="en-US" sz="1700"/>
              <a:t>Balanced trees have guaranteed O(log n) time for search/insert, unbalanced trees do not</a:t>
            </a:r>
          </a:p>
          <a:p>
            <a:r>
              <a:rPr lang="en-US" sz="1700"/>
              <a:t>Binary tree ≠ binary search tree</a:t>
            </a:r>
          </a:p>
          <a:p>
            <a:pPr lvl="1"/>
            <a:r>
              <a:rPr lang="en-US" sz="1700"/>
              <a:t>BST is a binary tree where all left descendants &lt;= n &lt; all right descendants (or left &lt; n &lt;= right)</a:t>
            </a:r>
          </a:p>
          <a:p>
            <a:pPr lvl="1"/>
            <a:r>
              <a:rPr lang="en-US" sz="1700"/>
              <a:t>Some BSTs allow duplicates, some don’t</a:t>
            </a:r>
          </a:p>
          <a:p>
            <a:pPr lvl="1"/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571297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4B8E67-3A37-4ED0-B80B-1BAE78B93D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2269" y="1222570"/>
            <a:ext cx="10819785" cy="766329"/>
          </a:xfrm>
        </p:spPr>
        <p:txBody>
          <a:bodyPr/>
          <a:lstStyle/>
          <a:p>
            <a:r>
              <a:rPr lang="en-US"/>
              <a:t>Common Terms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56B69D6-4EE7-4BC1-9F27-071A75D6F9AB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>
              <a:xfrm>
                <a:off x="635621" y="2565562"/>
                <a:ext cx="5314803" cy="2984830"/>
              </a:xfrm>
            </p:spPr>
            <p:txBody>
              <a:bodyPr/>
              <a:lstStyle/>
              <a:p>
                <a:r>
                  <a:rPr lang="en-US"/>
                  <a:t>Complete Binary Tree</a:t>
                </a:r>
              </a:p>
              <a:p>
                <a:pPr lvl="1"/>
                <a:r>
                  <a:rPr lang="en-US"/>
                  <a:t>Every level is fully filled, except (potentially) the last level</a:t>
                </a:r>
              </a:p>
              <a:p>
                <a:pPr lvl="1"/>
                <a:r>
                  <a:rPr lang="en-US"/>
                  <a:t>Last level is filled from left to right</a:t>
                </a:r>
              </a:p>
              <a:p>
                <a:r>
                  <a:rPr lang="en-US"/>
                  <a:t>Full Binary Tree: Every node either has zero or two children</a:t>
                </a:r>
              </a:p>
              <a:p>
                <a:r>
                  <a:rPr lang="en-US"/>
                  <a:t>Perfect Binary Tree: both full and complete =&gt; has exactly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/>
                  <a:t> nodes, where k is the number of levels</a:t>
                </a:r>
              </a:p>
              <a:p>
                <a:pPr marL="0" indent="0">
                  <a:buNone/>
                </a:pPr>
                <a:r>
                  <a:rPr lang="en-US"/>
                  <a:t> 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56B69D6-4EE7-4BC1-9F27-071A75D6F9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xfrm>
                <a:off x="635621" y="2565562"/>
                <a:ext cx="5314803" cy="2984830"/>
              </a:xfrm>
              <a:blipFill>
                <a:blip r:embed="rId3"/>
                <a:stretch>
                  <a:fillRect l="-2638" t="-1431" b="-208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C643A25C-B24A-461A-8312-19CAC1314E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6048" y="3978441"/>
            <a:ext cx="3999544" cy="19741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E742B8B-D0AA-4E66-B949-D8375D74F751}"/>
              </a:ext>
            </a:extLst>
          </p:cNvPr>
          <p:cNvSpPr/>
          <p:nvPr/>
        </p:nvSpPr>
        <p:spPr>
          <a:xfrm>
            <a:off x="7748337" y="2702758"/>
            <a:ext cx="1042737" cy="12756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87D5EF-1778-47D3-8526-D3DCA7DEEE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811" y="559855"/>
            <a:ext cx="3871685" cy="19109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07439A-050B-4F76-BBF7-977653D789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2965" y="2053749"/>
            <a:ext cx="2757988" cy="205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266832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F33FE4-4DAB-499B-AAD9-DF74FDF12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8621" y="1604708"/>
            <a:ext cx="10819785" cy="766329"/>
          </a:xfrm>
        </p:spPr>
        <p:txBody>
          <a:bodyPr/>
          <a:lstStyle/>
          <a:p>
            <a:r>
              <a:rPr lang="en-US" sz="6400"/>
              <a:t>Don’t make assumptions about tree structure.</a:t>
            </a:r>
          </a:p>
          <a:p>
            <a:endParaRPr lang="en-US" sz="6400"/>
          </a:p>
          <a:p>
            <a:r>
              <a:rPr lang="en-US" sz="6400"/>
              <a:t>If the question is ambiguous, ask.</a:t>
            </a:r>
          </a:p>
        </p:txBody>
      </p:sp>
    </p:spTree>
    <p:extLst>
      <p:ext uri="{BB962C8B-B14F-4D97-AF65-F5344CB8AC3E}">
        <p14:creationId xmlns:p14="http://schemas.microsoft.com/office/powerpoint/2010/main" val="3301175769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8B8252E-6EC7-43DC-A9A9-7057FBD163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70637" y="3191613"/>
            <a:ext cx="5199037" cy="1434978"/>
          </a:xfrm>
        </p:spPr>
        <p:txBody>
          <a:bodyPr/>
          <a:lstStyle/>
          <a:p>
            <a:r>
              <a:rPr lang="en-US"/>
              <a:t>class Node {</a:t>
            </a:r>
          </a:p>
          <a:p>
            <a:r>
              <a:rPr lang="en-US"/>
              <a:t>	public String name;</a:t>
            </a:r>
          </a:p>
          <a:p>
            <a:r>
              <a:rPr lang="en-US"/>
              <a:t>	public Node[] children;</a:t>
            </a:r>
          </a:p>
          <a:p>
            <a:r>
              <a:rPr lang="en-US"/>
              <a:t>}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F983AF-8738-407D-857A-1537CD86AB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Toolbox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839E2-A972-4885-B6DD-03FECBAD20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71109" y="2705903"/>
            <a:ext cx="5200275" cy="379494"/>
          </a:xfrm>
        </p:spPr>
        <p:txBody>
          <a:bodyPr/>
          <a:lstStyle/>
          <a:p>
            <a:r>
              <a:rPr lang="en-US"/>
              <a:t>Simple Node implementation: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39D5A23-4FFA-430F-A21E-0FD20EF989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3295" y="3191613"/>
            <a:ext cx="2547498" cy="2604438"/>
          </a:xfrm>
        </p:spPr>
        <p:txBody>
          <a:bodyPr/>
          <a:lstStyle/>
          <a:p>
            <a:r>
              <a:rPr lang="en-US"/>
              <a:t>Pre-Order: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Visit current node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Visit left branch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Visit right Branch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/>
              <a:t>In-Order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Visit left branch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Visit current node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Visit right branch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9305607-E528-4E34-B459-842E22C9D6D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1432" y="2705903"/>
            <a:ext cx="5200275" cy="379494"/>
          </a:xfrm>
        </p:spPr>
        <p:txBody>
          <a:bodyPr/>
          <a:lstStyle/>
          <a:p>
            <a:r>
              <a:rPr lang="en-US"/>
              <a:t>Binary tree traversals: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5A2E08F-5E4A-4B81-ADB2-2B97E7AEA45A}"/>
              </a:ext>
            </a:extLst>
          </p:cNvPr>
          <p:cNvSpPr txBox="1">
            <a:spLocks/>
          </p:cNvSpPr>
          <p:nvPr/>
        </p:nvSpPr>
        <p:spPr>
          <a:xfrm>
            <a:off x="3414306" y="3920787"/>
            <a:ext cx="2547498" cy="16025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Bef>
                <a:spcPct val="20000"/>
              </a:spcBef>
              <a:spcAft>
                <a:spcPts val="409"/>
              </a:spcAft>
              <a:buClrTx/>
              <a:buFont typeface="Wingdings" panose="05000000000000000000" pitchFamily="2" charset="2"/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Bef>
                <a:spcPct val="20000"/>
              </a:spcBef>
              <a:spcAft>
                <a:spcPts val="409"/>
              </a:spcAft>
              <a:buClrTx/>
              <a:buFont typeface="Wingdings" panose="05000000000000000000" pitchFamily="2" charset="2"/>
              <a:buNone/>
              <a:defRPr lang="en-US" sz="1364" b="1" kern="1200" cap="all" spc="205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Bef>
                <a:spcPct val="20000"/>
              </a:spcBef>
              <a:spcAft>
                <a:spcPts val="409"/>
              </a:spcAft>
              <a:buClrTx/>
              <a:buFont typeface="Wingdings" panose="05000000000000000000" pitchFamily="2" charset="2"/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Bef>
                <a:spcPct val="20000"/>
              </a:spcBef>
              <a:spcAft>
                <a:spcPts val="409"/>
              </a:spcAft>
              <a:buFont typeface="Arial"/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742316" indent="-249301" algn="l" defTabSz="498603" rtl="0" eaLnBrk="1" latinLnBrk="0" hangingPunct="1">
              <a:spcBef>
                <a:spcPct val="20000"/>
              </a:spcBef>
              <a:buFont typeface="Arial"/>
              <a:buChar char="•"/>
              <a:defRPr sz="218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40917" indent="-249301" algn="l" defTabSz="498603" rtl="0" eaLnBrk="1" latinLnBrk="0" hangingPunct="1">
              <a:spcBef>
                <a:spcPct val="20000"/>
              </a:spcBef>
              <a:buFont typeface="Arial"/>
              <a:buChar char="•"/>
              <a:defRPr sz="218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9518" indent="-249301" algn="l" defTabSz="498603" rtl="0" eaLnBrk="1" latinLnBrk="0" hangingPunct="1">
              <a:spcBef>
                <a:spcPct val="20000"/>
              </a:spcBef>
              <a:buFont typeface="Arial"/>
              <a:buChar char="•"/>
              <a:defRPr sz="218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8121" indent="-249301" algn="l" defTabSz="498603" rtl="0" eaLnBrk="1" latinLnBrk="0" hangingPunct="1">
              <a:spcBef>
                <a:spcPct val="20000"/>
              </a:spcBef>
              <a:buFont typeface="Arial"/>
              <a:buChar char="•"/>
              <a:defRPr sz="218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Post-Order: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Visit left branch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Visit right Branch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Visit current node</a:t>
            </a:r>
          </a:p>
        </p:txBody>
      </p:sp>
    </p:spTree>
    <p:extLst>
      <p:ext uri="{BB962C8B-B14F-4D97-AF65-F5344CB8AC3E}">
        <p14:creationId xmlns:p14="http://schemas.microsoft.com/office/powerpoint/2010/main" val="2079938405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EF4C8-D3E3-4881-9DCE-232B17100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Time Complexity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30F87-ACF0-43F0-A1AB-91F31D6B9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C063-F3F0-4D2E-8704-432378593526}" type="slidenum">
              <a:rPr lang="en-US" smtClean="0"/>
              <a:t>29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EF4ED08-F3C0-446E-A17C-24863B8158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769479"/>
              </p:ext>
            </p:extLst>
          </p:nvPr>
        </p:nvGraphicFramePr>
        <p:xfrm>
          <a:off x="1412117" y="3537045"/>
          <a:ext cx="9429752" cy="2636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8838">
                  <a:extLst>
                    <a:ext uri="{9D8B030D-6E8A-4147-A177-3AD203B41FA5}">
                      <a16:colId xmlns:a16="http://schemas.microsoft.com/office/drawing/2014/main" val="437543920"/>
                    </a:ext>
                  </a:extLst>
                </a:gridCol>
                <a:gridCol w="1127006">
                  <a:extLst>
                    <a:ext uri="{9D8B030D-6E8A-4147-A177-3AD203B41FA5}">
                      <a16:colId xmlns:a16="http://schemas.microsoft.com/office/drawing/2014/main" val="2032683503"/>
                    </a:ext>
                  </a:extLst>
                </a:gridCol>
                <a:gridCol w="1184069">
                  <a:extLst>
                    <a:ext uri="{9D8B030D-6E8A-4147-A177-3AD203B41FA5}">
                      <a16:colId xmlns:a16="http://schemas.microsoft.com/office/drawing/2014/main" val="2214387179"/>
                    </a:ext>
                  </a:extLst>
                </a:gridCol>
                <a:gridCol w="1184069">
                  <a:extLst>
                    <a:ext uri="{9D8B030D-6E8A-4147-A177-3AD203B41FA5}">
                      <a16:colId xmlns:a16="http://schemas.microsoft.com/office/drawing/2014/main" val="256773290"/>
                    </a:ext>
                  </a:extLst>
                </a:gridCol>
                <a:gridCol w="1103229">
                  <a:extLst>
                    <a:ext uri="{9D8B030D-6E8A-4147-A177-3AD203B41FA5}">
                      <a16:colId xmlns:a16="http://schemas.microsoft.com/office/drawing/2014/main" val="2256399912"/>
                    </a:ext>
                  </a:extLst>
                </a:gridCol>
                <a:gridCol w="1122249">
                  <a:extLst>
                    <a:ext uri="{9D8B030D-6E8A-4147-A177-3AD203B41FA5}">
                      <a16:colId xmlns:a16="http://schemas.microsoft.com/office/drawing/2014/main" val="1485282166"/>
                    </a:ext>
                  </a:extLst>
                </a:gridCol>
                <a:gridCol w="1160292">
                  <a:extLst>
                    <a:ext uri="{9D8B030D-6E8A-4147-A177-3AD203B41FA5}">
                      <a16:colId xmlns:a16="http://schemas.microsoft.com/office/drawing/2014/main" val="219117041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Type of Tree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Search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Insertion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Deletion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Search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Insertion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Deletion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936367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  <a:hlinkClick r:id="rId3"/>
                        </a:rPr>
                        <a:t>Binary Search Tree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O(n)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O(n)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O(n)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861623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  <a:hlinkClick r:id="rId4"/>
                        </a:rPr>
                        <a:t>Cartesian Tree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O(n)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O(n)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O(n)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888605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  <a:hlinkClick r:id="rId5"/>
                        </a:rPr>
                        <a:t>B-Tree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046441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  <a:hlinkClick r:id="rId6"/>
                        </a:rPr>
                        <a:t>Red-Black Tree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287079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  <a:hlinkClick r:id="rId7"/>
                        </a:rPr>
                        <a:t>Splay Tree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12314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  <a:hlinkClick r:id="rId8"/>
                        </a:rPr>
                        <a:t>AVL Tree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>
                          <a:effectLst/>
                        </a:rPr>
                        <a:t>O(log(n))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897024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  <a:hlinkClick r:id="rId9"/>
                        </a:rPr>
                        <a:t>KD Tree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O(log(n))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O(n)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O(n)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O(n)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86870834"/>
                  </a:ext>
                </a:extLst>
              </a:tr>
            </a:tbl>
          </a:graphicData>
        </a:graphic>
      </p:graphicFrame>
      <p:sp>
        <p:nvSpPr>
          <p:cNvPr id="6" name="Right Brace 5">
            <a:extLst>
              <a:ext uri="{FF2B5EF4-FFF2-40B4-BE49-F238E27FC236}">
                <a16:creationId xmlns:a16="http://schemas.microsoft.com/office/drawing/2014/main" id="{D814DBC2-68D3-40D4-AA99-DC2237006058}"/>
              </a:ext>
            </a:extLst>
          </p:cNvPr>
          <p:cNvSpPr/>
          <p:nvPr/>
        </p:nvSpPr>
        <p:spPr>
          <a:xfrm rot="16200000">
            <a:off x="5542135" y="2075607"/>
            <a:ext cx="321472" cy="2405792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F31321AB-8D25-4049-9426-E0F0CF162A5F}"/>
              </a:ext>
            </a:extLst>
          </p:cNvPr>
          <p:cNvSpPr/>
          <p:nvPr/>
        </p:nvSpPr>
        <p:spPr>
          <a:xfrm rot="16200000">
            <a:off x="9010941" y="2075607"/>
            <a:ext cx="321472" cy="2405792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E1992A-41D7-4ABB-A364-EFEB65A6DCE8}"/>
              </a:ext>
            </a:extLst>
          </p:cNvPr>
          <p:cNvSpPr/>
          <p:nvPr/>
        </p:nvSpPr>
        <p:spPr>
          <a:xfrm>
            <a:off x="4693238" y="2686879"/>
            <a:ext cx="182819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/>
              <a:t>Average Case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10AE6B7-C5D6-41C5-9291-48E2330F7509}"/>
              </a:ext>
            </a:extLst>
          </p:cNvPr>
          <p:cNvSpPr/>
          <p:nvPr/>
        </p:nvSpPr>
        <p:spPr>
          <a:xfrm>
            <a:off x="8323626" y="2686879"/>
            <a:ext cx="222609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/>
              <a:t>Worst Case</a:t>
            </a:r>
          </a:p>
        </p:txBody>
      </p:sp>
    </p:spTree>
    <p:extLst>
      <p:ext uri="{BB962C8B-B14F-4D97-AF65-F5344CB8AC3E}">
        <p14:creationId xmlns:p14="http://schemas.microsoft.com/office/powerpoint/2010/main" val="3189434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0079FD-6E5B-489E-A701-8C614D1E2F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7D8A6-6981-47FD-8857-777AC38F603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We’ll be holding mock interviews during week 8 (and the week afterwards, to handle scheduling)</a:t>
            </a:r>
          </a:p>
          <a:p>
            <a:pPr lvl="1"/>
            <a:r>
              <a:rPr lang="en-US"/>
              <a:t>Opportunity to practice under the conditions of an actual interview and get feedback from us </a:t>
            </a:r>
            <a:r>
              <a:rPr lang="en-US">
                <a:sym typeface="Wingdings" panose="05000000000000000000" pitchFamily="2" charset="2"/>
              </a:rPr>
              <a:t></a:t>
            </a:r>
            <a:endParaRPr lang="en-US"/>
          </a:p>
          <a:p>
            <a:pPr lvl="1"/>
            <a:r>
              <a:rPr lang="en-US"/>
              <a:t>Duration: 1 hour</a:t>
            </a:r>
          </a:p>
        </p:txBody>
      </p:sp>
    </p:spTree>
    <p:extLst>
      <p:ext uri="{BB962C8B-B14F-4D97-AF65-F5344CB8AC3E}">
        <p14:creationId xmlns:p14="http://schemas.microsoft.com/office/powerpoint/2010/main" val="4184462949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B00528-89B4-40AA-8A60-194393BD29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Remember to draw pictures!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F8B15-EF18-435E-85E5-A7DC1364A3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290" y="2526527"/>
            <a:ext cx="10773080" cy="298483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209627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3E64002-1486-4FC3-8DFD-0EF7474ABB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Classroom Problem -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66CE3D-7B85-4369-AB37-BB6A06A5F76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44779" y="2498887"/>
            <a:ext cx="7027273" cy="2604438"/>
          </a:xfrm>
        </p:spPr>
        <p:txBody>
          <a:bodyPr/>
          <a:lstStyle/>
          <a:p>
            <a:r>
              <a:rPr lang="en-US"/>
              <a:t>Implement a function to check if a binary tree is balanced.</a:t>
            </a:r>
          </a:p>
        </p:txBody>
      </p:sp>
    </p:spTree>
    <p:extLst>
      <p:ext uri="{BB962C8B-B14F-4D97-AF65-F5344CB8AC3E}">
        <p14:creationId xmlns:p14="http://schemas.microsoft.com/office/powerpoint/2010/main" val="1179951201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213A3-B86E-420A-A794-B8006A225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236" y="684736"/>
            <a:ext cx="10545612" cy="1143000"/>
          </a:xfrm>
        </p:spPr>
        <p:txBody>
          <a:bodyPr/>
          <a:lstStyle/>
          <a:p>
            <a:r>
              <a:rPr lang="en-US" b="1"/>
              <a:t>T</a:t>
            </a:r>
            <a:r>
              <a:rPr lang="en-US"/>
              <a:t> – </a:t>
            </a:r>
            <a:r>
              <a:rPr lang="en-US" b="1"/>
              <a:t>T</a:t>
            </a:r>
            <a:r>
              <a:rPr lang="en-US"/>
              <a:t>alk (/Listen/Clarify)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ACB52-E984-459A-BF10-C2B7896C9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416D457-9B1A-4166-AE53-8BE104586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803856"/>
              </p:ext>
            </p:extLst>
          </p:nvPr>
        </p:nvGraphicFramePr>
        <p:xfrm>
          <a:off x="1157920" y="1922206"/>
          <a:ext cx="9800928" cy="44628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00464">
                  <a:extLst>
                    <a:ext uri="{9D8B030D-6E8A-4147-A177-3AD203B41FA5}">
                      <a16:colId xmlns:a16="http://schemas.microsoft.com/office/drawing/2014/main" val="1200901523"/>
                    </a:ext>
                  </a:extLst>
                </a:gridCol>
                <a:gridCol w="4900464">
                  <a:extLst>
                    <a:ext uri="{9D8B030D-6E8A-4147-A177-3AD203B41FA5}">
                      <a16:colId xmlns:a16="http://schemas.microsoft.com/office/drawing/2014/main" val="304974089"/>
                    </a:ext>
                  </a:extLst>
                </a:gridCol>
              </a:tblGrid>
              <a:tr h="348044">
                <a:tc>
                  <a:txBody>
                    <a:bodyPr/>
                    <a:lstStyle/>
                    <a:p>
                      <a:r>
                        <a:rPr lang="en-US" sz="160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670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How should I handle null input?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Throw an exception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2755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What are my inputs?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The root of the tree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5798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Clarify definition of balanced (if you’re familiar with the term, verify with the interviewer that it means the same thing to both of you)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A tree is balanced if, for each node, the height of the node’s left and right subtrees are within 1 of each other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637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Do I need to create my own Node or Tree classes?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29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What should be returned?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True if the tree is balanced, false if it’s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05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What is the definition of a Node object?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public class </a:t>
                      </a:r>
                      <a:r>
                        <a:rPr lang="en-US" sz="1400" err="1"/>
                        <a:t>TreeNode</a:t>
                      </a:r>
                      <a:r>
                        <a:rPr lang="en-US" sz="1400"/>
                        <a:t> {</a:t>
                      </a:r>
                    </a:p>
                    <a:p>
                      <a:r>
                        <a:rPr lang="en-US" sz="1400"/>
                        <a:t>    public </a:t>
                      </a:r>
                      <a:r>
                        <a:rPr lang="en-US" sz="1400" err="1"/>
                        <a:t>int</a:t>
                      </a:r>
                      <a:r>
                        <a:rPr lang="en-US" sz="1400"/>
                        <a:t> </a:t>
                      </a:r>
                      <a:r>
                        <a:rPr lang="en-US" sz="1400" err="1"/>
                        <a:t>val</a:t>
                      </a:r>
                      <a:r>
                        <a:rPr lang="en-US" sz="1400"/>
                        <a:t>;</a:t>
                      </a:r>
                    </a:p>
                    <a:p>
                      <a:r>
                        <a:rPr lang="en-US" sz="1400"/>
                        <a:t>    public </a:t>
                      </a:r>
                      <a:r>
                        <a:rPr lang="en-US" sz="1400" err="1"/>
                        <a:t>TreeNode</a:t>
                      </a:r>
                      <a:r>
                        <a:rPr lang="en-US" sz="1400"/>
                        <a:t> left;</a:t>
                      </a:r>
                    </a:p>
                    <a:p>
                      <a:r>
                        <a:rPr lang="en-US" sz="1400"/>
                        <a:t>    public </a:t>
                      </a:r>
                      <a:r>
                        <a:rPr lang="en-US" sz="1400" err="1"/>
                        <a:t>TreeNode</a:t>
                      </a:r>
                      <a:r>
                        <a:rPr lang="en-US" sz="1400"/>
                        <a:t> right;</a:t>
                      </a:r>
                    </a:p>
                    <a:p>
                      <a:r>
                        <a:rPr lang="en-US" sz="140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9412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Am I permitted to use additional data structures?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4781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Am I permitted to use recursion?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03522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0841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DCAB9-D39C-467F-8356-55993C2FF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184" y="237391"/>
            <a:ext cx="10545612" cy="1143000"/>
          </a:xfrm>
        </p:spPr>
        <p:txBody>
          <a:bodyPr/>
          <a:lstStyle/>
          <a:p>
            <a:r>
              <a:rPr lang="en-US" b="1"/>
              <a:t>E</a:t>
            </a:r>
            <a:r>
              <a:rPr lang="en-US"/>
              <a:t> – </a:t>
            </a:r>
            <a:r>
              <a:rPr lang="en-US" b="1"/>
              <a:t>E</a:t>
            </a:r>
            <a:r>
              <a:rPr lang="en-US"/>
              <a:t>xamples (/Test/TDD)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2675415-9F55-41C4-B229-9D4C914944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840190"/>
              </p:ext>
            </p:extLst>
          </p:nvPr>
        </p:nvGraphicFramePr>
        <p:xfrm>
          <a:off x="593969" y="1244943"/>
          <a:ext cx="10636740" cy="56171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5580">
                  <a:extLst>
                    <a:ext uri="{9D8B030D-6E8A-4147-A177-3AD203B41FA5}">
                      <a16:colId xmlns:a16="http://schemas.microsoft.com/office/drawing/2014/main" val="1074821658"/>
                    </a:ext>
                  </a:extLst>
                </a:gridCol>
                <a:gridCol w="3545580">
                  <a:extLst>
                    <a:ext uri="{9D8B030D-6E8A-4147-A177-3AD203B41FA5}">
                      <a16:colId xmlns:a16="http://schemas.microsoft.com/office/drawing/2014/main" val="4086748669"/>
                    </a:ext>
                  </a:extLst>
                </a:gridCol>
                <a:gridCol w="3545580">
                  <a:extLst>
                    <a:ext uri="{9D8B030D-6E8A-4147-A177-3AD203B41FA5}">
                      <a16:colId xmlns:a16="http://schemas.microsoft.com/office/drawing/2014/main" val="462574408"/>
                    </a:ext>
                  </a:extLst>
                </a:gridCol>
              </a:tblGrid>
              <a:tr h="390717">
                <a:tc>
                  <a:txBody>
                    <a:bodyPr/>
                    <a:lstStyle/>
                    <a:p>
                      <a:r>
                        <a:rPr lang="en-US"/>
                        <a:t>Sample 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Equivalence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6296167"/>
                  </a:ext>
                </a:extLst>
              </a:tr>
              <a:tr h="390717">
                <a:tc>
                  <a:txBody>
                    <a:bodyPr/>
                    <a:lstStyle/>
                    <a:p>
                      <a:r>
                        <a:rPr lang="en-US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Throw exception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9766719"/>
                  </a:ext>
                </a:extLst>
              </a:tr>
              <a:tr h="45224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Single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349715"/>
                  </a:ext>
                </a:extLst>
              </a:tr>
              <a:tr h="81441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Simple success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955172"/>
                  </a:ext>
                </a:extLst>
              </a:tr>
              <a:tr h="7068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9860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Height of subtrees not equal, but within one of each 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38035"/>
                  </a:ext>
                </a:extLst>
              </a:tr>
              <a:tr h="11832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9860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Simple failure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873216"/>
                  </a:ext>
                </a:extLst>
              </a:tr>
              <a:tr h="167491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9860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Unbalanced subtree not starting at root of original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7935344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3B3CAE7-B20A-44E1-BB87-99F6DC1D9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263" y="2079071"/>
            <a:ext cx="371033" cy="3432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9E48BD-AA9B-4E64-8C64-E92BC2631C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704"/>
          <a:stretch/>
        </p:blipFill>
        <p:spPr>
          <a:xfrm>
            <a:off x="642095" y="2583872"/>
            <a:ext cx="1191879" cy="6588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72211D-C1DE-4D13-9FB3-31F66958FA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770" t="1628" r="11027" b="3587"/>
          <a:stretch/>
        </p:blipFill>
        <p:spPr>
          <a:xfrm rot="2441994">
            <a:off x="853788" y="3295141"/>
            <a:ext cx="286595" cy="7077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806A44E-C650-40CB-B129-9493781702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116" y="4078190"/>
            <a:ext cx="812758" cy="101594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7781C06-6CAC-4308-821B-5E7509DDAF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97" y="5313695"/>
            <a:ext cx="2646977" cy="131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484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3655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B – Brute Force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A1290-E429-484A-88F7-11E5A580D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2" y="2595460"/>
            <a:ext cx="10512872" cy="3154510"/>
          </a:xfrm>
        </p:spPr>
        <p:txBody>
          <a:bodyPr>
            <a:normAutofit/>
          </a:bodyPr>
          <a:lstStyle/>
          <a:p>
            <a:r>
              <a:rPr lang="en-US" err="1"/>
              <a:t>Recurse</a:t>
            </a:r>
            <a:r>
              <a:rPr lang="en-US"/>
              <a:t> through the tree</a:t>
            </a:r>
          </a:p>
          <a:p>
            <a:r>
              <a:rPr lang="en-US"/>
              <a:t>For each node:</a:t>
            </a:r>
          </a:p>
          <a:p>
            <a:pPr lvl="1"/>
            <a:r>
              <a:rPr lang="en-US"/>
              <a:t>If the current node is null (i.e. a leaf), return true</a:t>
            </a:r>
          </a:p>
          <a:p>
            <a:pPr lvl="1"/>
            <a:r>
              <a:rPr lang="en-US"/>
              <a:t>Compute the height of the left and right subtree</a:t>
            </a:r>
          </a:p>
          <a:p>
            <a:pPr lvl="2"/>
            <a:r>
              <a:rPr lang="en-US"/>
              <a:t>If the heights differ by more than one, return false</a:t>
            </a:r>
          </a:p>
          <a:p>
            <a:pPr lvl="1"/>
            <a:r>
              <a:rPr lang="en-US"/>
              <a:t>Recursive step: call the algorithm on the current </a:t>
            </a:r>
            <a:r>
              <a:rPr lang="en-US" err="1"/>
              <a:t>node.left</a:t>
            </a:r>
            <a:r>
              <a:rPr lang="en-US"/>
              <a:t> (</a:t>
            </a:r>
            <a:r>
              <a:rPr lang="en-US" err="1"/>
              <a:t>lResult</a:t>
            </a:r>
            <a:r>
              <a:rPr lang="en-US"/>
              <a:t>) and current </a:t>
            </a:r>
            <a:r>
              <a:rPr lang="en-US" err="1"/>
              <a:t>node.right</a:t>
            </a:r>
            <a:r>
              <a:rPr lang="en-US"/>
              <a:t> (</a:t>
            </a:r>
            <a:r>
              <a:rPr lang="en-US" err="1"/>
              <a:t>rResult</a:t>
            </a:r>
            <a:r>
              <a:rPr lang="en-US"/>
              <a:t>)</a:t>
            </a:r>
          </a:p>
          <a:p>
            <a:pPr lvl="1"/>
            <a:r>
              <a:rPr lang="en-US"/>
              <a:t>return </a:t>
            </a:r>
            <a:r>
              <a:rPr lang="en-US" err="1"/>
              <a:t>lResult</a:t>
            </a:r>
            <a:r>
              <a:rPr lang="en-US"/>
              <a:t> &amp;&amp; </a:t>
            </a:r>
            <a:r>
              <a:rPr lang="en-US" err="1"/>
              <a:t>rResult</a:t>
            </a:r>
            <a:endParaRPr lang="en-US"/>
          </a:p>
          <a:p>
            <a:pPr marL="163401" lvl="1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086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F2B44-C173-4FA0-BDC5-0F56B30CB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C063-F3F0-4D2E-8704-432378593526}" type="slidenum">
              <a:rPr lang="en-US" smtClean="0"/>
              <a:t>35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7015D5-843D-4ED2-8126-5EC0BDA67B85}"/>
              </a:ext>
            </a:extLst>
          </p:cNvPr>
          <p:cNvSpPr/>
          <p:nvPr/>
        </p:nvSpPr>
        <p:spPr>
          <a:xfrm>
            <a:off x="352925" y="62449"/>
            <a:ext cx="9801727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GetHeight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2B91AF"/>
                </a:solidFill>
                <a:latin typeface="Consolas" panose="020B0609020204030204" pitchFamily="49" charset="0"/>
              </a:rPr>
              <a:t>TreeNode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curr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curr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-1;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.Max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GetHeight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curr.left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GetHeight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curr.right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)) + 1;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IsBalanced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2B91AF"/>
                </a:solidFill>
                <a:latin typeface="Consolas" panose="020B0609020204030204" pitchFamily="49" charset="0"/>
              </a:rPr>
              <a:t>TreeNode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curr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curr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err="1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.Abs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GetHeight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curr.left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 -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GetHeight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curr.right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)) &gt; 1)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}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endParaRPr lang="en-US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IsBalanced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curr.left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 &amp;&amp; 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IsBalanced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curr.right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799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D1DD6-E11C-4E3D-9493-C3F4A7DD4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 – Brute Force (</a:t>
            </a:r>
            <a:r>
              <a:rPr lang="en-US" err="1"/>
              <a:t>con’t</a:t>
            </a:r>
            <a:r>
              <a:rPr lang="en-US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E2E777-E0A5-47ED-89E0-449CE2DEB3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/>
                  <a:t>For each node, the algorithm will traverse that node’s entire subtree =&gt; each node will get touched once per node above it</a:t>
                </a:r>
              </a:p>
              <a:p>
                <a:r>
                  <a:rPr lang="en-US"/>
                  <a:t>Time complexity: O(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𝑛𝑙𝑜𝑔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en-US"/>
              </a:p>
              <a:p>
                <a:r>
                  <a:rPr lang="en-US"/>
                  <a:t>Space complexity: O(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/>
                  <a:t>), where h is the height of the tree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FE2E777-E0A5-47ED-89E0-449CE2DEB3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443B1E-254B-4D9B-91D4-4089083A6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C063-F3F0-4D2E-8704-43237859352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7153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/>
                  <a:t>Can we do better than O(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𝑛𝑙𝑜𝑔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/>
                  <a:t>)?</a:t>
                </a:r>
              </a:p>
              <a:p>
                <a:pPr lvl="1"/>
                <a:r>
                  <a:rPr lang="en-US"/>
                  <a:t>Can we visit each node only once?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3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3716822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Instead of calling </a:t>
            </a:r>
            <a:r>
              <a:rPr lang="en-US" err="1"/>
              <a:t>GetHeight</a:t>
            </a:r>
            <a:r>
              <a:rPr lang="en-US"/>
              <a:t> for the left and right child of each node and then checking the height difference, we can check height and balance at the same time!</a:t>
            </a:r>
          </a:p>
          <a:p>
            <a:pPr marL="326801" lvl="2" indent="0">
              <a:buNone/>
            </a:pPr>
            <a:r>
              <a:rPr lang="en-US"/>
              <a:t>		</a:t>
            </a:r>
          </a:p>
          <a:p>
            <a:pPr marL="326801" lvl="2" indent="0">
              <a:buNone/>
            </a:pPr>
            <a:r>
              <a:rPr lang="en-US"/>
              <a:t>				</a:t>
            </a:r>
          </a:p>
        </p:txBody>
      </p:sp>
    </p:spTree>
    <p:extLst>
      <p:ext uri="{BB962C8B-B14F-4D97-AF65-F5344CB8AC3E}">
        <p14:creationId xmlns:p14="http://schemas.microsoft.com/office/powerpoint/2010/main" val="383124920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But wait… if we’re checking height/balance simultaneously as we </a:t>
            </a:r>
            <a:r>
              <a:rPr lang="en-US" err="1"/>
              <a:t>recurse</a:t>
            </a:r>
            <a:r>
              <a:rPr lang="en-US"/>
              <a:t>, how do we pass both pieces of information back to the caller?</a:t>
            </a:r>
          </a:p>
          <a:p>
            <a:r>
              <a:rPr lang="en-US"/>
              <a:t>Options:</a:t>
            </a:r>
          </a:p>
          <a:p>
            <a:pPr lvl="1"/>
            <a:r>
              <a:rPr lang="en-US"/>
              <a:t>Create a new class, struct, etc. that contains two pieces of info (</a:t>
            </a:r>
            <a:r>
              <a:rPr lang="en-US" err="1"/>
              <a:t>int</a:t>
            </a:r>
            <a:r>
              <a:rPr lang="en-US"/>
              <a:t> height &amp; bool </a:t>
            </a:r>
            <a:r>
              <a:rPr lang="en-US" err="1"/>
              <a:t>isBalanced</a:t>
            </a:r>
            <a:r>
              <a:rPr lang="en-US"/>
              <a:t>)</a:t>
            </a:r>
          </a:p>
          <a:p>
            <a:pPr lvl="1"/>
            <a:r>
              <a:rPr lang="en-US" u="sng"/>
              <a:t>Or</a:t>
            </a:r>
            <a:r>
              <a:rPr lang="en-US"/>
              <a:t>: pass back an integer that represents an “error code” if the subtree is unbalanced	</a:t>
            </a:r>
          </a:p>
          <a:p>
            <a:pPr marL="326801" lvl="2" indent="0">
              <a:buNone/>
            </a:pPr>
            <a:r>
              <a:rPr lang="en-US"/>
              <a:t>				</a:t>
            </a:r>
          </a:p>
        </p:txBody>
      </p:sp>
    </p:spTree>
    <p:extLst>
      <p:ext uri="{BB962C8B-B14F-4D97-AF65-F5344CB8AC3E}">
        <p14:creationId xmlns:p14="http://schemas.microsoft.com/office/powerpoint/2010/main" val="83282607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4C59F-01D7-49D4-A20E-9B5B57F3D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</a:rPr>
              <a:t>Policy 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2ED92-739D-44D5-B7EA-A26596385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2595342"/>
            <a:ext cx="10512872" cy="3512495"/>
          </a:xfrm>
        </p:spPr>
        <p:txBody>
          <a:bodyPr>
            <a:normAutofit/>
          </a:bodyPr>
          <a:lstStyle/>
          <a:p>
            <a:pPr lvl="1"/>
            <a:r>
              <a:rPr lang="en-US" sz="2900"/>
              <a:t>Students who fail to submit more than TWO homework assignments will be dropped from the program</a:t>
            </a:r>
          </a:p>
          <a:p>
            <a:pPr lvl="1"/>
            <a:r>
              <a:rPr lang="en-US" sz="2900"/>
              <a:t>Remember to @mention your coach and session-mates in Slack channel when you submit your pull requests</a:t>
            </a:r>
          </a:p>
          <a:p>
            <a:pPr marL="0" indent="0">
              <a:buNone/>
            </a:pPr>
            <a:endParaRPr lang="en-US"/>
          </a:p>
          <a:p>
            <a:pPr lvl="4"/>
            <a:endParaRPr lang="en-US"/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49D09-79DF-48DA-A27C-F400130CB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536948"/>
            <a:endParaRPr lang="en-US" sz="2130">
              <a:solidFill>
                <a:srgbClr val="737373"/>
              </a:soli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42534716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We don’t care about height beyond checking that the left/right subtrees of each node are balanced, so the error code solution is better here because it requires less space</a:t>
            </a:r>
          </a:p>
          <a:p>
            <a:r>
              <a:rPr lang="en-US"/>
              <a:t>The trick is to make the error code a number that isn’t a possible height</a:t>
            </a:r>
          </a:p>
          <a:p>
            <a:pPr lvl="1"/>
            <a:r>
              <a:rPr lang="en-US"/>
              <a:t>By convention, the height of a leaf is -1, so any number smaller than that should suffice</a:t>
            </a:r>
          </a:p>
          <a:p>
            <a:pPr lvl="1"/>
            <a:r>
              <a:rPr lang="en-US"/>
              <a:t>To make it extra clear that the number we’re passing back is an invalid height, we’ll go with </a:t>
            </a:r>
            <a:r>
              <a:rPr lang="en-US" err="1"/>
              <a:t>Integer.MIN_VALUE</a:t>
            </a:r>
            <a:r>
              <a:rPr lang="en-US"/>
              <a:t> as our error code</a:t>
            </a:r>
          </a:p>
          <a:p>
            <a:endParaRPr lang="en-US"/>
          </a:p>
          <a:p>
            <a:pPr marL="326801" lvl="2" indent="0">
              <a:buNone/>
            </a:pPr>
            <a:r>
              <a:rPr lang="en-US"/>
              <a:t>				</a:t>
            </a:r>
          </a:p>
        </p:txBody>
      </p:sp>
    </p:spTree>
    <p:extLst>
      <p:ext uri="{BB962C8B-B14F-4D97-AF65-F5344CB8AC3E}">
        <p14:creationId xmlns:p14="http://schemas.microsoft.com/office/powerpoint/2010/main" val="557581034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/>
                  <a:t>With the redundant work cut out, the Big O of our improved algorithm is as follows:</a:t>
                </a:r>
              </a:p>
              <a:p>
                <a:pPr lvl="1"/>
                <a:r>
                  <a:rPr lang="en-US"/>
                  <a:t>Time: O(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/>
                  <a:t>) </a:t>
                </a:r>
              </a:p>
              <a:p>
                <a:pPr lvl="1"/>
                <a:r>
                  <a:rPr lang="en-US"/>
                  <a:t>Space: O(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/>
                  <a:t>), the maximum recursive depth</a:t>
                </a:r>
              </a:p>
              <a:p>
                <a:pPr marL="326801" lvl="2" indent="0">
                  <a:buNone/>
                </a:pPr>
                <a:r>
                  <a:rPr lang="en-US"/>
                  <a:t>				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3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769706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183" y="2639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W – Walk Through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538A81B-446C-4A50-B057-550B637B06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0340816"/>
              </p:ext>
            </p:extLst>
          </p:nvPr>
        </p:nvGraphicFramePr>
        <p:xfrm>
          <a:off x="371476" y="1148773"/>
          <a:ext cx="11468100" cy="565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965300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01EE8F-FC71-4E5F-81C7-0DF67A3775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I – Implement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B06DE0-D683-4C16-8655-13E74719E4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63632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EE51B-E53B-4334-BD4D-5234665BACB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310" y="144379"/>
            <a:ext cx="10773080" cy="6304046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2B91AF"/>
                </a:solidFill>
                <a:latin typeface="Consolas" panose="020B0609020204030204" pitchFamily="49" charset="0"/>
              </a:rPr>
              <a:t>Boolean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IsBalanced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err="1">
                <a:solidFill>
                  <a:srgbClr val="2B91AF"/>
                </a:solidFill>
                <a:latin typeface="Consolas" panose="020B0609020204030204" pitchFamily="49" charset="0"/>
              </a:rPr>
              <a:t>TreeNode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root) {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CheckHeight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(root) != </a:t>
            </a:r>
            <a:r>
              <a:rPr lang="en-US" sz="1200">
                <a:solidFill>
                  <a:srgbClr val="2B91AF"/>
                </a:solidFill>
                <a:latin typeface="Consolas" panose="020B0609020204030204" pitchFamily="49" charset="0"/>
              </a:rPr>
              <a:t>Int32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.MinValue;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CheckHeight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err="1">
                <a:solidFill>
                  <a:srgbClr val="2B91AF"/>
                </a:solidFill>
                <a:latin typeface="Consolas" panose="020B0609020204030204" pitchFamily="49" charset="0"/>
              </a:rPr>
              <a:t>TreeNode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curr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curr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en-US" sz="120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-1;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leftHeight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CheckHeight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curr.left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leftHeight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sz="1200">
                <a:solidFill>
                  <a:srgbClr val="2B91AF"/>
                </a:solidFill>
                <a:latin typeface="Consolas" panose="020B0609020204030204" pitchFamily="49" charset="0"/>
              </a:rPr>
              <a:t>Int32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.MinValue) {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2B91AF"/>
                </a:solidFill>
                <a:latin typeface="Consolas" panose="020B0609020204030204" pitchFamily="49" charset="0"/>
              </a:rPr>
              <a:t>Int32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.MinValue;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rightHeight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CheckHeight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curr.right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rightHeight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sz="1200">
                <a:solidFill>
                  <a:srgbClr val="2B91AF"/>
                </a:solidFill>
                <a:latin typeface="Consolas" panose="020B0609020204030204" pitchFamily="49" charset="0"/>
              </a:rPr>
              <a:t>Int32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.MinValue) {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2B91AF"/>
                </a:solidFill>
                <a:latin typeface="Consolas" panose="020B0609020204030204" pitchFamily="49" charset="0"/>
              </a:rPr>
              <a:t>Int32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.MinValue;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err="1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.Abs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leftHeight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rightHeight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) &gt; 1) {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>
                <a:solidFill>
                  <a:srgbClr val="2B91AF"/>
                </a:solidFill>
                <a:latin typeface="Consolas" panose="020B0609020204030204" pitchFamily="49" charset="0"/>
              </a:rPr>
              <a:t>Int32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.MinValue;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err="1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.Max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leftHeight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200" err="1">
                <a:solidFill>
                  <a:srgbClr val="000000"/>
                </a:solidFill>
                <a:latin typeface="Consolas" panose="020B0609020204030204" pitchFamily="49" charset="0"/>
              </a:rPr>
              <a:t>rightHeight</a:t>
            </a: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) + 1;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200" b="1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338069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 -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0" y="2312547"/>
            <a:ext cx="11128123" cy="4780980"/>
          </a:xfrm>
        </p:spPr>
        <p:txBody>
          <a:bodyPr>
            <a:normAutofit/>
          </a:bodyPr>
          <a:lstStyle/>
          <a:p>
            <a:r>
              <a:rPr lang="en-US"/>
              <a:t>See E - Examples slide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B51E7C-A6C9-46EA-8D29-84DFC4CDB34E}"/>
              </a:ext>
            </a:extLst>
          </p:cNvPr>
          <p:cNvSpPr txBox="1"/>
          <p:nvPr/>
        </p:nvSpPr>
        <p:spPr>
          <a:xfrm>
            <a:off x="6749608" y="544123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3355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81BF83-21BC-4041-85E9-15688FAC2C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Be a hero – review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39001A-9B59-4940-AD4B-748792F37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310" y="2811310"/>
            <a:ext cx="4136627" cy="345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102495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225CAD-7829-4F8D-8F19-2152CAE2D3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Challenge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EBA65D-2910-41D9-9DD1-8932647685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Count the number of words in a </a:t>
            </a:r>
            <a:r>
              <a:rPr lang="en-US" err="1">
                <a:hlinkClick r:id="rId3"/>
              </a:rPr>
              <a:t>Trie</a:t>
            </a:r>
            <a:endParaRPr lang="en-US"/>
          </a:p>
          <a:p>
            <a:r>
              <a:rPr lang="en-US">
                <a:hlinkClick r:id="rId4"/>
              </a:rPr>
              <a:t>Connect Nodes at the same level</a:t>
            </a:r>
            <a:endParaRPr lang="en-US"/>
          </a:p>
          <a:p>
            <a:r>
              <a:rPr lang="en-US">
                <a:hlinkClick r:id="rId5"/>
              </a:rPr>
              <a:t>Construct the full k-</a:t>
            </a:r>
            <a:r>
              <a:rPr lang="en-US" err="1">
                <a:hlinkClick r:id="rId5"/>
              </a:rPr>
              <a:t>ary</a:t>
            </a:r>
            <a:r>
              <a:rPr lang="en-US">
                <a:hlinkClick r:id="rId5"/>
              </a:rPr>
              <a:t> tree from its preorder traversal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87668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E9628CF-1D1D-414D-AECD-9A2866C416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Homework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37BCBD-F1CE-4747-9F97-38A2F6555F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/>
              <a:t>Subtree of Another Tree</a:t>
            </a:r>
          </a:p>
          <a:p>
            <a:pPr marL="0" indent="0">
              <a:buNone/>
            </a:pPr>
            <a:r>
              <a:rPr lang="en-US"/>
              <a:t>Given two non-empty binary trees </a:t>
            </a:r>
            <a:r>
              <a:rPr lang="en-US" b="1"/>
              <a:t>s</a:t>
            </a:r>
            <a:r>
              <a:rPr lang="en-US"/>
              <a:t> and </a:t>
            </a:r>
            <a:r>
              <a:rPr lang="en-US" b="1"/>
              <a:t>t</a:t>
            </a:r>
            <a:r>
              <a:rPr lang="en-US"/>
              <a:t>, check whether tree </a:t>
            </a:r>
            <a:r>
              <a:rPr lang="en-US" b="1"/>
              <a:t>t</a:t>
            </a:r>
            <a:r>
              <a:rPr lang="en-US"/>
              <a:t> has exactly the same structure and node values with a subtree of </a:t>
            </a:r>
            <a:r>
              <a:rPr lang="en-US" b="1"/>
              <a:t>s</a:t>
            </a:r>
            <a:r>
              <a:rPr lang="en-US"/>
              <a:t>. A subtree of </a:t>
            </a:r>
            <a:r>
              <a:rPr lang="en-US" b="1"/>
              <a:t>s</a:t>
            </a:r>
            <a:r>
              <a:rPr lang="en-US"/>
              <a:t> is a tree that consists of a node in </a:t>
            </a:r>
            <a:r>
              <a:rPr lang="en-US" b="1"/>
              <a:t>s</a:t>
            </a:r>
            <a:r>
              <a:rPr lang="en-US"/>
              <a:t> and all of that node's descendants.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08280769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4C59F-01D7-49D4-A20E-9B5B57F3D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</a:rPr>
              <a:t>Homework Guidelines!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2ED92-739D-44D5-B7EA-A26596385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2595342"/>
            <a:ext cx="10512872" cy="3512495"/>
          </a:xfrm>
        </p:spPr>
        <p:txBody>
          <a:bodyPr>
            <a:normAutofit fontScale="62500" lnSpcReduction="20000"/>
          </a:bodyPr>
          <a:lstStyle/>
          <a:p>
            <a:pPr lvl="1"/>
            <a:r>
              <a:rPr lang="en-US" sz="2900"/>
              <a:t>TEBOW IT your homework problem on paper/whiteboard</a:t>
            </a:r>
          </a:p>
          <a:p>
            <a:pPr lvl="3"/>
            <a:r>
              <a:rPr lang="en-US" sz="2900"/>
              <a:t>This is *exactly* what you will do in your real interviews</a:t>
            </a:r>
          </a:p>
          <a:p>
            <a:pPr lvl="3"/>
            <a:r>
              <a:rPr lang="en-US" sz="2900"/>
              <a:t>Time yourself to 45 min – so you know which step of TEBOW IT needs more practice</a:t>
            </a:r>
          </a:p>
          <a:p>
            <a:pPr lvl="3"/>
            <a:r>
              <a:rPr lang="en-US" sz="2900"/>
              <a:t>Save your work so far via pictures (Let’s call it paperwork)</a:t>
            </a:r>
          </a:p>
          <a:p>
            <a:pPr lvl="1"/>
            <a:r>
              <a:rPr lang="en-US" sz="2900"/>
              <a:t>Code your solution on your computer</a:t>
            </a:r>
          </a:p>
          <a:p>
            <a:pPr lvl="3"/>
            <a:r>
              <a:rPr lang="en-US" sz="2900"/>
              <a:t>Helps you understand any missed gaps in your solution (gaps should reduce with practice!)</a:t>
            </a:r>
          </a:p>
          <a:p>
            <a:pPr lvl="3"/>
            <a:r>
              <a:rPr lang="en-US" sz="2900"/>
              <a:t>Helps in sharing your code with your coaches through pull requests</a:t>
            </a:r>
          </a:p>
          <a:p>
            <a:pPr lvl="3"/>
            <a:r>
              <a:rPr lang="en-US" sz="2900"/>
              <a:t>You will follow TDD here as well - write unit tests first and then code</a:t>
            </a:r>
          </a:p>
          <a:p>
            <a:pPr lvl="3"/>
            <a:endParaRPr lang="en-US" sz="2900"/>
          </a:p>
          <a:p>
            <a:pPr marL="0" indent="0">
              <a:buNone/>
            </a:pPr>
            <a:r>
              <a:rPr lang="en-US" sz="2900">
                <a:latin typeface="+mn-lt"/>
              </a:rPr>
              <a:t>Submissions:</a:t>
            </a:r>
          </a:p>
          <a:p>
            <a:pPr marL="0" indent="0">
              <a:buNone/>
            </a:pPr>
            <a:r>
              <a:rPr lang="en-US" sz="2900">
                <a:latin typeface="+mn-lt"/>
              </a:rPr>
              <a:t>	1.  Pull request with your unit tests and code</a:t>
            </a:r>
          </a:p>
          <a:p>
            <a:pPr marL="0" indent="0">
              <a:buNone/>
            </a:pPr>
            <a:r>
              <a:rPr lang="en-US" sz="2900">
                <a:latin typeface="+mn-lt"/>
              </a:rPr>
              <a:t>	2. Paperwork (you can attach it to your pull request)</a:t>
            </a:r>
          </a:p>
          <a:p>
            <a:pPr marL="0" indent="0">
              <a:buNone/>
            </a:pPr>
            <a:endParaRPr lang="en-US"/>
          </a:p>
          <a:p>
            <a:pPr lvl="4"/>
            <a:endParaRPr lang="en-US"/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49D09-79DF-48DA-A27C-F400130CB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536948"/>
            <a:endParaRPr lang="en-US" sz="2130">
              <a:solidFill>
                <a:srgbClr val="737373"/>
              </a:soli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059553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4FD12B-34B0-4173-8E9C-4B36E0D2B1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TEBOW IT – </a:t>
            </a:r>
            <a:r>
              <a:rPr lang="en-US" err="1"/>
              <a:t>IsPalindrome</a:t>
            </a:r>
            <a:r>
              <a:rPr lang="en-US"/>
              <a:t> (Linked List Version)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DA825-E27A-4AF8-9B97-CDB837EC8B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951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C4E5F-D92B-420B-87E2-B3DFBDE0A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83" y="2313872"/>
            <a:ext cx="3923323" cy="2083773"/>
          </a:xfrm>
        </p:spPr>
        <p:txBody>
          <a:bodyPr>
            <a:normAutofit/>
          </a:bodyPr>
          <a:lstStyle/>
          <a:p>
            <a:pPr algn="r"/>
            <a:r>
              <a:rPr lang="en-US" sz="5600" err="1">
                <a:gradFill>
                  <a:gsLst>
                    <a:gs pos="2655">
                      <a:srgbClr val="004B50"/>
                    </a:gs>
                    <a:gs pos="14159">
                      <a:srgbClr val="004B50"/>
                    </a:gs>
                  </a:gsLst>
                  <a:lin ang="5400000" scaled="1"/>
                </a:gradFill>
              </a:rPr>
              <a:t>IsPalindrome</a:t>
            </a:r>
            <a:br>
              <a:rPr lang="en-US" sz="5600">
                <a:gradFill>
                  <a:gsLst>
                    <a:gs pos="2655">
                      <a:srgbClr val="004B50"/>
                    </a:gs>
                    <a:gs pos="14159">
                      <a:srgbClr val="004B50"/>
                    </a:gs>
                  </a:gsLst>
                  <a:lin ang="5400000" scaled="1"/>
                </a:gradFill>
              </a:rPr>
            </a:br>
            <a:r>
              <a:rPr lang="en-US" sz="5600">
                <a:gradFill>
                  <a:gsLst>
                    <a:gs pos="2655">
                      <a:srgbClr val="004B50"/>
                    </a:gs>
                    <a:gs pos="14159">
                      <a:srgbClr val="004B50"/>
                    </a:gs>
                  </a:gsLst>
                  <a:lin ang="5400000" scaled="1"/>
                </a:gradFill>
              </a:rPr>
              <a:t>(</a:t>
            </a:r>
            <a:r>
              <a:rPr lang="en-US" sz="5600" err="1">
                <a:gradFill>
                  <a:gsLst>
                    <a:gs pos="2655">
                      <a:srgbClr val="004B50"/>
                    </a:gs>
                    <a:gs pos="14159">
                      <a:srgbClr val="004B50"/>
                    </a:gs>
                  </a:gsLst>
                  <a:lin ang="5400000" scaled="1"/>
                </a:gradFill>
              </a:rPr>
              <a:t>LinkedList</a:t>
            </a:r>
            <a:r>
              <a:rPr lang="en-US" sz="5600">
                <a:gradFill>
                  <a:gsLst>
                    <a:gs pos="2655">
                      <a:srgbClr val="004B50"/>
                    </a:gs>
                    <a:gs pos="14159">
                      <a:srgbClr val="004B50"/>
                    </a:gs>
                  </a:gsLst>
                  <a:lin ang="5400000" scaled="1"/>
                </a:gradFill>
              </a:rPr>
              <a:t>)</a:t>
            </a:r>
            <a:endParaRPr lang="en-US" sz="560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2C505-C565-4CEA-B81B-1C2CD6411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1700" y="1793289"/>
            <a:ext cx="6376865" cy="312494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600"/>
              <a:t>Implement a function to check if a linked list is a palindrome</a:t>
            </a:r>
          </a:p>
          <a:p>
            <a:pPr marL="0" indent="0">
              <a:buNone/>
            </a:pP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604343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213A3-B86E-420A-A794-B8006A225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236" y="684736"/>
            <a:ext cx="10545612" cy="1143000"/>
          </a:xfrm>
        </p:spPr>
        <p:txBody>
          <a:bodyPr/>
          <a:lstStyle/>
          <a:p>
            <a:r>
              <a:rPr lang="en-US" b="1"/>
              <a:t>T</a:t>
            </a:r>
            <a:r>
              <a:rPr lang="en-US"/>
              <a:t> – </a:t>
            </a:r>
            <a:r>
              <a:rPr lang="en-US" b="1"/>
              <a:t>T</a:t>
            </a:r>
            <a:r>
              <a:rPr lang="en-US"/>
              <a:t>alk (/Listen/Clarify)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ACB52-E984-459A-BF10-C2B7896C9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416D457-9B1A-4166-AE53-8BE104586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957392"/>
              </p:ext>
            </p:extLst>
          </p:nvPr>
        </p:nvGraphicFramePr>
        <p:xfrm>
          <a:off x="1157920" y="1827736"/>
          <a:ext cx="9800928" cy="4767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00464">
                  <a:extLst>
                    <a:ext uri="{9D8B030D-6E8A-4147-A177-3AD203B41FA5}">
                      <a16:colId xmlns:a16="http://schemas.microsoft.com/office/drawing/2014/main" val="1200901523"/>
                    </a:ext>
                  </a:extLst>
                </a:gridCol>
                <a:gridCol w="4900464">
                  <a:extLst>
                    <a:ext uri="{9D8B030D-6E8A-4147-A177-3AD203B41FA5}">
                      <a16:colId xmlns:a16="http://schemas.microsoft.com/office/drawing/2014/main" val="304974089"/>
                    </a:ext>
                  </a:extLst>
                </a:gridCol>
              </a:tblGrid>
              <a:tr h="348044">
                <a:tc>
                  <a:txBody>
                    <a:bodyPr/>
                    <a:lstStyle/>
                    <a:p>
                      <a:r>
                        <a:rPr lang="en-US" sz="160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670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How should I handle null input?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Throw an exception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2755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What are my inputs?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Node pointer to the head of the Linked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5798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Do I need to create my own Node or </a:t>
                      </a:r>
                      <a:r>
                        <a:rPr lang="en-US" sz="1400" err="1"/>
                        <a:t>LinkedList</a:t>
                      </a:r>
                      <a:r>
                        <a:rPr lang="en-US" sz="1400"/>
                        <a:t> classes?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29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What should be returned?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True if the linked list is a palindrome, false if it’s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057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What is the definition of a Node object?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public class Node {</a:t>
                      </a:r>
                    </a:p>
                    <a:p>
                      <a:r>
                        <a:rPr lang="en-US" sz="1400"/>
                        <a:t>	public char </a:t>
                      </a:r>
                      <a:r>
                        <a:rPr lang="en-US" sz="1400" err="1"/>
                        <a:t>val</a:t>
                      </a:r>
                      <a:r>
                        <a:rPr lang="en-US" sz="1400"/>
                        <a:t>;</a:t>
                      </a:r>
                    </a:p>
                    <a:p>
                      <a:r>
                        <a:rPr lang="en-US" sz="1400"/>
                        <a:t>	public Node next;</a:t>
                      </a:r>
                    </a:p>
                    <a:p>
                      <a:r>
                        <a:rPr lang="en-US" sz="140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9412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Is the linked list limited to alphabetic characters?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No, any ASCII character is allowed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4781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How should non-alphabetic characters be handled? Should they be ignored or do normal palindrome rules apply? (e.g. is “</a:t>
                      </a:r>
                      <a:r>
                        <a:rPr lang="en-US" sz="1400" err="1"/>
                        <a:t>t#acocat</a:t>
                      </a:r>
                      <a:r>
                        <a:rPr lang="en-US" sz="1400"/>
                        <a:t>” a valid palindrome?)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/>
                        <a:t>Normal palindrome rules apply, “</a:t>
                      </a:r>
                      <a:r>
                        <a:rPr lang="en-US" sz="1400" b="0" err="1"/>
                        <a:t>t#acocat</a:t>
                      </a:r>
                      <a:r>
                        <a:rPr lang="en-US" sz="1400" b="0"/>
                        <a:t>” is invalid, “</a:t>
                      </a:r>
                      <a:r>
                        <a:rPr lang="en-US" sz="1400" b="0" err="1"/>
                        <a:t>t#acoca#t</a:t>
                      </a:r>
                      <a:r>
                        <a:rPr lang="en-US" sz="1400" b="0"/>
                        <a:t>” is valid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8501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Should the function be case-sensitive? (e.g. is “</a:t>
                      </a:r>
                      <a:r>
                        <a:rPr lang="en-US" sz="1400" err="1"/>
                        <a:t>rAcecar</a:t>
                      </a:r>
                      <a:r>
                        <a:rPr lang="en-US" sz="1400"/>
                        <a:t>” a valid palindrome?)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/>
                        <a:t>Case-sensitive, “</a:t>
                      </a:r>
                      <a:r>
                        <a:rPr lang="en-US" sz="1400" b="0" err="1"/>
                        <a:t>rAcecar</a:t>
                      </a:r>
                      <a:r>
                        <a:rPr lang="en-US" sz="1400" b="0"/>
                        <a:t>” is not a valid palindrome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8443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Am I permitted to use additional data structures?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03522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1480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DCAB9-D39C-467F-8356-55993C2FF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184" y="237391"/>
            <a:ext cx="10545612" cy="1143000"/>
          </a:xfrm>
        </p:spPr>
        <p:txBody>
          <a:bodyPr/>
          <a:lstStyle/>
          <a:p>
            <a:r>
              <a:rPr lang="en-US" b="1"/>
              <a:t>E</a:t>
            </a:r>
            <a:r>
              <a:rPr lang="en-US"/>
              <a:t> – </a:t>
            </a:r>
            <a:r>
              <a:rPr lang="en-US" b="1"/>
              <a:t>E</a:t>
            </a:r>
            <a:r>
              <a:rPr lang="en-US"/>
              <a:t>xamples (/Test/TDD)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2675415-9F55-41C4-B229-9D4C914944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82613"/>
              </p:ext>
            </p:extLst>
          </p:nvPr>
        </p:nvGraphicFramePr>
        <p:xfrm>
          <a:off x="593969" y="1950791"/>
          <a:ext cx="10636740" cy="3927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5580">
                  <a:extLst>
                    <a:ext uri="{9D8B030D-6E8A-4147-A177-3AD203B41FA5}">
                      <a16:colId xmlns:a16="http://schemas.microsoft.com/office/drawing/2014/main" val="1074821658"/>
                    </a:ext>
                  </a:extLst>
                </a:gridCol>
                <a:gridCol w="3545580">
                  <a:extLst>
                    <a:ext uri="{9D8B030D-6E8A-4147-A177-3AD203B41FA5}">
                      <a16:colId xmlns:a16="http://schemas.microsoft.com/office/drawing/2014/main" val="4086748669"/>
                    </a:ext>
                  </a:extLst>
                </a:gridCol>
                <a:gridCol w="3545580">
                  <a:extLst>
                    <a:ext uri="{9D8B030D-6E8A-4147-A177-3AD203B41FA5}">
                      <a16:colId xmlns:a16="http://schemas.microsoft.com/office/drawing/2014/main" val="4625744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Sample 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Equivalence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6296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Throw exception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9766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‘a’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Single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349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‘a’-&gt;’a’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Simple (even) success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955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‘a’-&gt;’b’-&gt;’a’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Simple (odd) success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3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‘a’-&gt;’b’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Simple failure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873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‘#’-&gt;’?’-&gt;”#’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Non-alphabetic success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675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‘#’-&gt;’?’-&gt;’?’-&gt;’1’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Non-alphabetic failure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220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‘a’-&gt;’*’-&gt;’%’-&gt;’a’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Partial match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66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‘N’-&gt;’o’-&gt;’O’-&gt;’n’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Mix upper/lowercase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8821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72296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5">
      <a:dk1>
        <a:srgbClr val="737373"/>
      </a:dk1>
      <a:lt1>
        <a:srgbClr val="FFFFFF"/>
      </a:lt1>
      <a:dk2>
        <a:srgbClr val="000000"/>
      </a:dk2>
      <a:lt2>
        <a:srgbClr val="D7D7D7"/>
      </a:lt2>
      <a:accent1>
        <a:srgbClr val="00B294"/>
      </a:accent1>
      <a:accent2>
        <a:srgbClr val="BAD80A"/>
      </a:accent2>
      <a:accent3>
        <a:srgbClr val="D83B01"/>
      </a:accent3>
      <a:accent4>
        <a:srgbClr val="004B50"/>
      </a:accent4>
      <a:accent5>
        <a:srgbClr val="737373"/>
      </a:accent5>
      <a:accent6>
        <a:srgbClr val="000000"/>
      </a:accent6>
      <a:hlink>
        <a:srgbClr val="004B50"/>
      </a:hlink>
      <a:folHlink>
        <a:srgbClr val="00B294"/>
      </a:folHlink>
    </a:clrScheme>
    <a:fontScheme name="Custom 8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defRPr smtClean="0">
            <a:gradFill>
              <a:gsLst>
                <a:gs pos="53097">
                  <a:schemeClr val="tx1"/>
                </a:gs>
                <a:gs pos="29000">
                  <a:schemeClr val="tx1"/>
                </a:gs>
              </a:gsLst>
              <a:lin ang="5400000" scaled="1"/>
            </a:gra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146304" tIns="91440" rIns="0" bIns="0" rtlCol="0">
        <a:noAutofit/>
      </a:bodyPr>
      <a:lstStyle>
        <a:defPPr>
          <a:lnSpc>
            <a:spcPct val="110000"/>
          </a:lnSpc>
          <a:spcBef>
            <a:spcPts val="2000"/>
          </a:spcBef>
          <a:defRPr sz="2000" spc="50" dirty="0" err="1" smtClean="0">
            <a:gradFill>
              <a:gsLst>
                <a:gs pos="14159">
                  <a:schemeClr val="tx1"/>
                </a:gs>
                <a:gs pos="32000">
                  <a:schemeClr val="tx1"/>
                </a:gs>
              </a:gsLst>
              <a:lin ang="5400000" scaled="1"/>
            </a:gradFill>
            <a:latin typeface="Segoe UI Semilight" panose="020B0402040204020203" pitchFamily="34" charset="0"/>
            <a:cs typeface="Segoe UI Semilight" panose="020B04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 Learning and Readiness Template" id="{AA4B2B26-2A52-4845-8811-1CBEA504717F}" vid="{EB2A4E7F-495E-45D9-A793-F10EB294EB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3006</Words>
  <Application>Microsoft Office PowerPoint</Application>
  <PresentationFormat>Widescreen</PresentationFormat>
  <Paragraphs>527</Paragraphs>
  <Slides>48</Slides>
  <Notes>48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9" baseType="lpstr">
      <vt:lpstr>Arial</vt:lpstr>
      <vt:lpstr>Calibri</vt:lpstr>
      <vt:lpstr>Cambria Math</vt:lpstr>
      <vt:lpstr>Consolas</vt:lpstr>
      <vt:lpstr>Courier New</vt:lpstr>
      <vt:lpstr>Segoe UI</vt:lpstr>
      <vt:lpstr>Segoe UI Light</vt:lpstr>
      <vt:lpstr>Segoe UI Semibold</vt:lpstr>
      <vt:lpstr>Segoe UI Semilight</vt:lpstr>
      <vt:lpstr>Wingdings</vt:lpstr>
      <vt:lpstr>1_Office Theme</vt:lpstr>
      <vt:lpstr>PowerPoint Presentation</vt:lpstr>
      <vt:lpstr>PowerPoint Presentation</vt:lpstr>
      <vt:lpstr>PowerPoint Presentation</vt:lpstr>
      <vt:lpstr>Policy Reminder</vt:lpstr>
      <vt:lpstr>Homework Guidelines!</vt:lpstr>
      <vt:lpstr>PowerPoint Presentation</vt:lpstr>
      <vt:lpstr>IsPalindrome (LinkedList)</vt:lpstr>
      <vt:lpstr>T – Talk (/Listen/Clarify)</vt:lpstr>
      <vt:lpstr>E – Examples (/Test/TDD)</vt:lpstr>
      <vt:lpstr>B – Brute Force</vt:lpstr>
      <vt:lpstr>O - Optimize</vt:lpstr>
      <vt:lpstr>O - Optimize</vt:lpstr>
      <vt:lpstr>O - Optimize</vt:lpstr>
      <vt:lpstr>O - Optimize</vt:lpstr>
      <vt:lpstr>O - Optimize</vt:lpstr>
      <vt:lpstr>O - Optimize</vt:lpstr>
      <vt:lpstr>Toolbox</vt:lpstr>
      <vt:lpstr>W – Walk Through</vt:lpstr>
      <vt:lpstr>I - Implement</vt:lpstr>
      <vt:lpstr>PowerPoint Presentation</vt:lpstr>
      <vt:lpstr>T - 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Time Complexity</vt:lpstr>
      <vt:lpstr>PowerPoint Presentation</vt:lpstr>
      <vt:lpstr>PowerPoint Presentation</vt:lpstr>
      <vt:lpstr>T – Talk (/Listen/Clarify)</vt:lpstr>
      <vt:lpstr>E – Examples (/Test/TDD)</vt:lpstr>
      <vt:lpstr>B – Brute Force</vt:lpstr>
      <vt:lpstr>PowerPoint Presentation</vt:lpstr>
      <vt:lpstr>B – Brute Force (con’t)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 – Walk Through</vt:lpstr>
      <vt:lpstr>PowerPoint Presentation</vt:lpstr>
      <vt:lpstr>PowerPoint Presentation</vt:lpstr>
      <vt:lpstr>T - Test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Dheeraj Sarpangal</cp:lastModifiedBy>
  <cp:revision>2</cp:revision>
  <dcterms:modified xsi:type="dcterms:W3CDTF">2017-08-29T23:57:11Z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dheerajs@microsoft.com</vt:lpwstr>
  </property>
  <property fmtid="{D5CDD505-2E9C-101B-9397-08002B2CF9AE}" pid="6" name="MSIP_Label_f42aa342-8706-4288-bd11-ebb85995028c_SetDate">
    <vt:lpwstr>2017-08-08T19:10:45.6779321-07:00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